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olo">
    <p:spTree>
      <p:nvGrpSpPr>
        <p:cNvPr id="1" name=""/>
        <p:cNvGrpSpPr/>
        <p:nvPr/>
      </p:nvGrpSpPr>
      <p:grpSpPr>
        <a:xfrm>
          <a:off x="0" y="0"/>
          <a:ext cx="0" cy="0"/>
          <a:chOff x="0" y="0"/>
          <a:chExt cx="0" cy="0"/>
        </a:xfrm>
      </p:grpSpPr>
      <p:sp>
        <p:nvSpPr>
          <p:cNvPr id="11" name="Testo titolo"/>
          <p:cNvSpPr txBox="1"/>
          <p:nvPr>
            <p:ph type="title"/>
          </p:nvPr>
        </p:nvSpPr>
        <p:spPr>
          <a:xfrm>
            <a:off x="1473200" y="1790700"/>
            <a:ext cx="21437600" cy="4927600"/>
          </a:xfrm>
          <a:prstGeom prst="rect">
            <a:avLst/>
          </a:prstGeom>
        </p:spPr>
        <p:txBody>
          <a:bodyPr anchor="b"/>
          <a:lstStyle/>
          <a:p>
            <a:pPr/>
            <a:r>
              <a:t>Testo titolo</a:t>
            </a:r>
          </a:p>
        </p:txBody>
      </p:sp>
      <p:sp>
        <p:nvSpPr>
          <p:cNvPr id="12" name="Corpo livello uno…"/>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lenco">
    <p:spTree>
      <p:nvGrpSpPr>
        <p:cNvPr id="1" name=""/>
        <p:cNvGrpSpPr/>
        <p:nvPr/>
      </p:nvGrpSpPr>
      <p:grpSpPr>
        <a:xfrm>
          <a:off x="0" y="0"/>
          <a:ext cx="0" cy="0"/>
          <a:chOff x="0" y="0"/>
          <a:chExt cx="0" cy="0"/>
        </a:xfrm>
      </p:grpSpPr>
      <p:sp>
        <p:nvSpPr>
          <p:cNvPr id="93" name="Corpo livello uno…"/>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94"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3 per pagina">
    <p:spTree>
      <p:nvGrpSpPr>
        <p:cNvPr id="1" name=""/>
        <p:cNvGrpSpPr/>
        <p:nvPr/>
      </p:nvGrpSpPr>
      <p:grpSpPr>
        <a:xfrm>
          <a:off x="0" y="0"/>
          <a:ext cx="0" cy="0"/>
          <a:chOff x="0" y="0"/>
          <a:chExt cx="0" cy="0"/>
        </a:xfrm>
      </p:grpSpPr>
      <p:sp>
        <p:nvSpPr>
          <p:cNvPr id="101" name="Primo piano della porzione inferiore della ruota di una bicicletta"/>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102" name="Primo piano della catena di una bicicletta"/>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103" name="Primo piano degli ingranaggi di una bicicletta"/>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104" name="Numero diapositiva"/>
          <p:cNvSpPr txBox="1"/>
          <p:nvPr>
            <p:ph type="sldNum" sz="quarter" idx="2"/>
          </p:nvPr>
        </p:nvSpPr>
        <p:spPr>
          <a:xfrm>
            <a:off x="23724221" y="13122414"/>
            <a:ext cx="368504" cy="38707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spTree>
      <p:nvGrpSpPr>
        <p:cNvPr id="1" name=""/>
        <p:cNvGrpSpPr/>
        <p:nvPr/>
      </p:nvGrpSpPr>
      <p:grpSpPr>
        <a:xfrm>
          <a:off x="0" y="0"/>
          <a:ext cx="0" cy="0"/>
          <a:chOff x="0" y="0"/>
          <a:chExt cx="0" cy="0"/>
        </a:xfrm>
      </p:grpSpPr>
      <p:sp>
        <p:nvSpPr>
          <p:cNvPr id="111" name="-Giovanni Mela"/>
          <p:cNvSpPr txBox="1"/>
          <p:nvPr>
            <p:ph type="body" sz="quarter" idx="21"/>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-Giovanni Mela</a:t>
            </a:r>
          </a:p>
        </p:txBody>
      </p:sp>
      <p:sp>
        <p:nvSpPr>
          <p:cNvPr id="112" name="“Inserisci qui una citazione”."/>
          <p:cNvSpPr txBox="1"/>
          <p:nvPr>
            <p:ph type="body" sz="quarter" idx="22"/>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“Inserisci qui una citazione”. </a:t>
            </a:r>
          </a:p>
        </p:txBody>
      </p:sp>
      <p:sp>
        <p:nvSpPr>
          <p:cNvPr id="11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20" name="Primo piano della catena di una bicicletta"/>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2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12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Orizzontale">
    <p:spTree>
      <p:nvGrpSpPr>
        <p:cNvPr id="1" name=""/>
        <p:cNvGrpSpPr/>
        <p:nvPr/>
      </p:nvGrpSpPr>
      <p:grpSpPr>
        <a:xfrm>
          <a:off x="0" y="0"/>
          <a:ext cx="0" cy="0"/>
          <a:chOff x="0" y="0"/>
          <a:chExt cx="0" cy="0"/>
        </a:xfrm>
      </p:grpSpPr>
      <p:sp>
        <p:nvSpPr>
          <p:cNvPr id="20" name="Vista parziale di un ingranaggio metallico"/>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esto titolo"/>
          <p:cNvSpPr txBox="1"/>
          <p:nvPr>
            <p:ph type="title"/>
          </p:nvPr>
        </p:nvSpPr>
        <p:spPr>
          <a:xfrm>
            <a:off x="1473200" y="9575800"/>
            <a:ext cx="21437600" cy="1714500"/>
          </a:xfrm>
          <a:prstGeom prst="rect">
            <a:avLst/>
          </a:prstGeom>
        </p:spPr>
        <p:txBody>
          <a:bodyPr anchor="b"/>
          <a:lstStyle/>
          <a:p>
            <a:pPr/>
            <a:r>
              <a:t>Testo titolo</a:t>
            </a:r>
          </a:p>
        </p:txBody>
      </p:sp>
      <p:sp>
        <p:nvSpPr>
          <p:cNvPr id="22" name="Corpo livello uno…"/>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Centrato">
    <p:spTree>
      <p:nvGrpSpPr>
        <p:cNvPr id="1" name=""/>
        <p:cNvGrpSpPr/>
        <p:nvPr/>
      </p:nvGrpSpPr>
      <p:grpSpPr>
        <a:xfrm>
          <a:off x="0" y="0"/>
          <a:ext cx="0" cy="0"/>
          <a:chOff x="0" y="0"/>
          <a:chExt cx="0" cy="0"/>
        </a:xfrm>
      </p:grpSpPr>
      <p:sp>
        <p:nvSpPr>
          <p:cNvPr id="30" name="Testo titolo"/>
          <p:cNvSpPr txBox="1"/>
          <p:nvPr>
            <p:ph type="title"/>
          </p:nvPr>
        </p:nvSpPr>
        <p:spPr>
          <a:xfrm>
            <a:off x="1473200" y="5143500"/>
            <a:ext cx="21437600" cy="3429000"/>
          </a:xfrm>
          <a:prstGeom prst="rect">
            <a:avLst/>
          </a:prstGeom>
        </p:spPr>
        <p:txBody>
          <a:bodyPr/>
          <a:lstStyle/>
          <a:p>
            <a:pPr/>
            <a:r>
              <a:t>Testo titolo</a:t>
            </a:r>
          </a:p>
        </p:txBody>
      </p:sp>
      <p:sp>
        <p:nvSpPr>
          <p:cNvPr id="3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e">
    <p:spTree>
      <p:nvGrpSpPr>
        <p:cNvPr id="1" name=""/>
        <p:cNvGrpSpPr/>
        <p:nvPr/>
      </p:nvGrpSpPr>
      <p:grpSpPr>
        <a:xfrm>
          <a:off x="0" y="0"/>
          <a:ext cx="0" cy="0"/>
          <a:chOff x="0" y="0"/>
          <a:chExt cx="0" cy="0"/>
        </a:xfrm>
      </p:grpSpPr>
      <p:sp>
        <p:nvSpPr>
          <p:cNvPr id="38" name="Primo piano degli ingranaggi di una bicicletta"/>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esto titolo"/>
          <p:cNvSpPr txBox="1"/>
          <p:nvPr>
            <p:ph type="title"/>
          </p:nvPr>
        </p:nvSpPr>
        <p:spPr>
          <a:xfrm>
            <a:off x="1473200" y="1803400"/>
            <a:ext cx="9639300" cy="4927600"/>
          </a:xfrm>
          <a:prstGeom prst="rect">
            <a:avLst/>
          </a:prstGeom>
        </p:spPr>
        <p:txBody>
          <a:bodyPr anchor="b"/>
          <a:lstStyle/>
          <a:p>
            <a:pPr/>
            <a:r>
              <a:t>Testo titolo</a:t>
            </a:r>
          </a:p>
        </p:txBody>
      </p:sp>
      <p:sp>
        <p:nvSpPr>
          <p:cNvPr id="40" name="Corpo livello uno…"/>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48" name="Testo titolo"/>
          <p:cNvSpPr txBox="1"/>
          <p:nvPr>
            <p:ph type="title"/>
          </p:nvPr>
        </p:nvSpPr>
        <p:spPr>
          <a:prstGeom prst="rect">
            <a:avLst/>
          </a:prstGeom>
        </p:spPr>
        <p:txBody>
          <a:bodyPr/>
          <a:lstStyle/>
          <a:p>
            <a:pPr/>
            <a:r>
              <a:t>Testo titolo</a:t>
            </a:r>
          </a:p>
        </p:txBody>
      </p:sp>
      <p:sp>
        <p:nvSpPr>
          <p:cNvPr id="49"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d elenco">
    <p:spTree>
      <p:nvGrpSpPr>
        <p:cNvPr id="1" name=""/>
        <p:cNvGrpSpPr/>
        <p:nvPr/>
      </p:nvGrpSpPr>
      <p:grpSpPr>
        <a:xfrm>
          <a:off x="0" y="0"/>
          <a:ext cx="0" cy="0"/>
          <a:chOff x="0" y="0"/>
          <a:chExt cx="0" cy="0"/>
        </a:xfrm>
      </p:grpSpPr>
      <p:sp>
        <p:nvSpPr>
          <p:cNvPr id="56" name="Testo titolo"/>
          <p:cNvSpPr txBox="1"/>
          <p:nvPr>
            <p:ph type="title"/>
          </p:nvPr>
        </p:nvSpPr>
        <p:spPr>
          <a:prstGeom prst="rect">
            <a:avLst/>
          </a:prstGeom>
        </p:spPr>
        <p:txBody>
          <a:bodyPr/>
          <a:lstStyle/>
          <a:p>
            <a:pPr/>
            <a:r>
              <a:t>Testo titolo</a:t>
            </a:r>
          </a:p>
        </p:txBody>
      </p:sp>
      <p:sp>
        <p:nvSpPr>
          <p:cNvPr id="57" name="Corpo livello uno…"/>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5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foto">
    <p:spTree>
      <p:nvGrpSpPr>
        <p:cNvPr id="1" name=""/>
        <p:cNvGrpSpPr/>
        <p:nvPr/>
      </p:nvGrpSpPr>
      <p:grpSpPr>
        <a:xfrm>
          <a:off x="0" y="0"/>
          <a:ext cx="0" cy="0"/>
          <a:chOff x="0" y="0"/>
          <a:chExt cx="0" cy="0"/>
        </a:xfrm>
      </p:grpSpPr>
      <p:sp>
        <p:nvSpPr>
          <p:cNvPr id="65" name="Primo piano degli ingranaggi di una bicicletta"/>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esto titolo"/>
          <p:cNvSpPr txBox="1"/>
          <p:nvPr>
            <p:ph type="title"/>
          </p:nvPr>
        </p:nvSpPr>
        <p:spPr>
          <a:prstGeom prst="rect">
            <a:avLst/>
          </a:prstGeom>
        </p:spPr>
        <p:txBody>
          <a:bodyPr/>
          <a:lstStyle/>
          <a:p>
            <a:pPr/>
            <a:r>
              <a:t>Testo titolo</a:t>
            </a:r>
          </a:p>
        </p:txBody>
      </p:sp>
      <p:sp>
        <p:nvSpPr>
          <p:cNvPr id="67"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68"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piccola">
    <p:spTree>
      <p:nvGrpSpPr>
        <p:cNvPr id="1" name=""/>
        <p:cNvGrpSpPr/>
        <p:nvPr/>
      </p:nvGrpSpPr>
      <p:grpSpPr>
        <a:xfrm>
          <a:off x="0" y="0"/>
          <a:ext cx="0" cy="0"/>
          <a:chOff x="0" y="0"/>
          <a:chExt cx="0" cy="0"/>
        </a:xfrm>
      </p:grpSpPr>
      <p:sp>
        <p:nvSpPr>
          <p:cNvPr id="75" name="Testo titolo"/>
          <p:cNvSpPr txBox="1"/>
          <p:nvPr>
            <p:ph type="title"/>
          </p:nvPr>
        </p:nvSpPr>
        <p:spPr>
          <a:prstGeom prst="rect">
            <a:avLst/>
          </a:prstGeom>
        </p:spPr>
        <p:txBody>
          <a:bodyPr/>
          <a:lstStyle/>
          <a:p>
            <a:pPr/>
            <a:r>
              <a:t>Testo titolo</a:t>
            </a:r>
          </a:p>
        </p:txBody>
      </p:sp>
      <p:sp>
        <p:nvSpPr>
          <p:cNvPr id="76"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77"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lenco e diretta grande">
    <p:spTree>
      <p:nvGrpSpPr>
        <p:cNvPr id="1" name=""/>
        <p:cNvGrpSpPr/>
        <p:nvPr/>
      </p:nvGrpSpPr>
      <p:grpSpPr>
        <a:xfrm>
          <a:off x="0" y="0"/>
          <a:ext cx="0" cy="0"/>
          <a:chOff x="0" y="0"/>
          <a:chExt cx="0" cy="0"/>
        </a:xfrm>
      </p:grpSpPr>
      <p:sp>
        <p:nvSpPr>
          <p:cNvPr id="84" name="Testo titolo"/>
          <p:cNvSpPr txBox="1"/>
          <p:nvPr>
            <p:ph type="title"/>
          </p:nvPr>
        </p:nvSpPr>
        <p:spPr>
          <a:prstGeom prst="rect">
            <a:avLst/>
          </a:prstGeom>
        </p:spPr>
        <p:txBody>
          <a:bodyPr/>
          <a:lstStyle/>
          <a:p>
            <a:pPr/>
            <a:r>
              <a:t>Testo titolo</a:t>
            </a:r>
          </a:p>
        </p:txBody>
      </p:sp>
      <p:sp>
        <p:nvSpPr>
          <p:cNvPr id="85" name="Corpo livello uno…"/>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Corpo livello uno…"/>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Corpo livello uno</a:t>
            </a:r>
          </a:p>
          <a:p>
            <a:pPr lvl="1"/>
            <a:r>
              <a:t>Corpo livello due</a:t>
            </a:r>
          </a:p>
          <a:p>
            <a:pPr lvl="2"/>
            <a:r>
              <a:t>Corpo livello tre</a:t>
            </a:r>
          </a:p>
          <a:p>
            <a:pPr lvl="3"/>
            <a:r>
              <a:t>Corpo livello quattro</a:t>
            </a:r>
          </a:p>
          <a:p>
            <a:pPr lvl="4"/>
            <a:r>
              <a:t>Corpo livello cinque</a:t>
            </a:r>
          </a:p>
        </p:txBody>
      </p:sp>
      <p:sp>
        <p:nvSpPr>
          <p:cNvPr id="3" name="Testo titolo"/>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Testo titolo</a:t>
            </a:r>
          </a:p>
        </p:txBody>
      </p:sp>
      <p:sp>
        <p:nvSpPr>
          <p:cNvPr id="4" name="Numero diapositiva"/>
          <p:cNvSpPr txBox="1"/>
          <p:nvPr>
            <p:ph type="sldNum" sz="quarter" idx="2"/>
          </p:nvPr>
        </p:nvSpPr>
        <p:spPr>
          <a:xfrm>
            <a:off x="23721936" y="13122414"/>
            <a:ext cx="368504" cy="387072"/>
          </a:xfrm>
          <a:prstGeom prst="rect">
            <a:avLst/>
          </a:prstGeom>
          <a:ln w="12700">
            <a:miter lim="400000"/>
          </a:ln>
        </p:spPr>
        <p:txBody>
          <a:bodyPr wrap="none" lIns="50800" tIns="50800" rIns="50800" bIns="50800" anchor="ctr">
            <a:spAutoFit/>
          </a:bodyPr>
          <a:lstStyle>
            <a:lvl1pPr algn="r">
              <a:spcBef>
                <a:spcPts val="0"/>
              </a:spcBef>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4.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5.jpeg"/><Relationship Id="rId4"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6.jpeg"/><Relationship Id="rId4" Type="http://schemas.openxmlformats.org/officeDocument/2006/relationships/image" Target="../media/image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8.jpeg"/><Relationship Id="rId4" Type="http://schemas.openxmlformats.org/officeDocument/2006/relationships/image" Target="../media/image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7" name="Tocca due volte per modificare"/>
          <p:cNvSpPr txBox="1"/>
          <p:nvPr>
            <p:ph type="ctrTitle"/>
          </p:nvPr>
        </p:nvSpPr>
        <p:spPr>
          <a:prstGeom prst="rect">
            <a:avLst/>
          </a:prstGeom>
        </p:spPr>
        <p:txBody>
          <a:bodyPr/>
          <a:lstStyle/>
          <a:p>
            <a:pPr/>
          </a:p>
        </p:txBody>
      </p:sp>
      <p:sp>
        <p:nvSpPr>
          <p:cNvPr id="138" name="Gestione Scuderia…"/>
          <p:cNvSpPr txBox="1"/>
          <p:nvPr>
            <p:ph type="subTitle" sz="half" idx="1"/>
          </p:nvPr>
        </p:nvSpPr>
        <p:spPr>
          <a:xfrm>
            <a:off x="301222" y="9345827"/>
            <a:ext cx="23781556" cy="3628371"/>
          </a:xfrm>
          <a:prstGeom prst="rect">
            <a:avLst/>
          </a:prstGeom>
          <a:solidFill>
            <a:srgbClr val="FFFFFF"/>
          </a:solidFill>
          <a:ln w="50800">
            <a:solidFill>
              <a:srgbClr val="ACA6A4"/>
            </a:solidFill>
          </a:ln>
          <a:effectLst>
            <a:outerShdw sx="100000" sy="100000" kx="0" ky="0" algn="b" rotWithShape="0" blurRad="63500" dist="25400" dir="5400000">
              <a:srgbClr val="000000">
                <a:alpha val="50000"/>
              </a:srgbClr>
            </a:outerShdw>
          </a:effectLst>
        </p:spPr>
        <p:txBody>
          <a:bodyPr/>
          <a:lstStyle/>
          <a:p>
            <a:pPr defTabSz="495300">
              <a:defRPr sz="6000">
                <a:solidFill>
                  <a:srgbClr val="000000"/>
                </a:solidFill>
                <a:effectLst>
                  <a:outerShdw sx="100000" sy="100000" kx="0" ky="0" algn="b" rotWithShape="0" blurRad="30480" dist="22860" dir="5400000">
                    <a:srgbClr val="000000"/>
                  </a:outerShdw>
                </a:effectLst>
              </a:defRPr>
            </a:pPr>
            <a:r>
              <a:t>Gestione Scuderia</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Programmazione ad Oggetti ed Ingegneria del Software</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Progetto S24</a:t>
            </a:r>
          </a:p>
          <a:p>
            <a:pPr defTabSz="495300">
              <a:spcBef>
                <a:spcPts val="3000"/>
              </a:spcBef>
              <a:defRPr sz="3000">
                <a:solidFill>
                  <a:srgbClr val="000000"/>
                </a:solidFill>
                <a:effectLst>
                  <a:outerShdw sx="100000" sy="100000" kx="0" ky="0" algn="b" rotWithShape="0" blurRad="30480" dist="22860" dir="5400000">
                    <a:srgbClr val="000000"/>
                  </a:outerShdw>
                </a:effectLst>
              </a:defRPr>
            </a:pPr>
            <a:r>
              <a:t>Morello Matteo</a:t>
            </a:r>
          </a:p>
        </p:txBody>
      </p:sp>
      <p:grpSp>
        <p:nvGrpSpPr>
          <p:cNvPr id="141" name="Galleria immagini"/>
          <p:cNvGrpSpPr/>
          <p:nvPr/>
        </p:nvGrpSpPr>
        <p:grpSpPr>
          <a:xfrm>
            <a:off x="1264563" y="1714298"/>
            <a:ext cx="21854874" cy="7181330"/>
            <a:chOff x="0" y="0"/>
            <a:chExt cx="21854873" cy="7181328"/>
          </a:xfrm>
        </p:grpSpPr>
        <p:pic>
          <p:nvPicPr>
            <p:cNvPr id="139" name="IMG_0906.jpeg" descr="IMG_0906.jpeg"/>
            <p:cNvPicPr>
              <a:picLocks noChangeAspect="1"/>
            </p:cNvPicPr>
            <p:nvPr/>
          </p:nvPicPr>
          <p:blipFill>
            <a:blip r:embed="rId2">
              <a:extLst/>
            </a:blip>
            <a:srcRect l="0" t="23536" r="0" b="23536"/>
            <a:stretch>
              <a:fillRect/>
            </a:stretch>
          </p:blipFill>
          <p:spPr>
            <a:xfrm>
              <a:off x="0" y="0"/>
              <a:ext cx="21854874" cy="6506578"/>
            </a:xfrm>
            <a:prstGeom prst="rect">
              <a:avLst/>
            </a:prstGeom>
            <a:ln w="12700" cap="flat">
              <a:noFill/>
              <a:miter lim="400000"/>
            </a:ln>
            <a:effectLst/>
          </p:spPr>
        </p:pic>
        <p:sp>
          <p:nvSpPr>
            <p:cNvPr id="140" name="Rettangolo"/>
            <p:cNvSpPr/>
            <p:nvPr/>
          </p:nvSpPr>
          <p:spPr>
            <a:xfrm>
              <a:off x="0" y="6582777"/>
              <a:ext cx="21854874" cy="598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z="3000"/>
              </a:lvl1pPr>
            </a:lstStyle>
            <a:p>
              <a:pPr/>
              <a:r>
                <a:t> </a:t>
              </a:r>
            </a:p>
          </p:txBody>
        </p:sp>
      </p:grpSp>
      <p:pic>
        <p:nvPicPr>
          <p:cNvPr id="142" name="IMG_0907.jpeg" descr="IMG_0907.jpeg"/>
          <p:cNvPicPr>
            <a:picLocks noChangeAspect="1"/>
          </p:cNvPicPr>
          <p:nvPr/>
        </p:nvPicPr>
        <p:blipFill>
          <a:blip r:embed="rId3">
            <a:extLst/>
          </a:blip>
          <a:stretch>
            <a:fillRect/>
          </a:stretch>
        </p:blipFill>
        <p:spPr>
          <a:xfrm>
            <a:off x="47506" y="-4532"/>
            <a:ext cx="5304017" cy="287477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G_0909.png" descr="IMG_0909.png"/>
          <p:cNvPicPr>
            <a:picLocks noChangeAspect="0"/>
          </p:cNvPicPr>
          <p:nvPr>
            <p:ph type="pic" idx="22"/>
          </p:nvPr>
        </p:nvPicPr>
        <p:blipFill>
          <a:blip r:embed="rId2">
            <a:extLst/>
          </a:blip>
          <a:stretch>
            <a:fillRect/>
          </a:stretch>
        </p:blipFill>
        <p:spPr>
          <a:xfrm>
            <a:off x="12069008" y="208998"/>
            <a:ext cx="11322608" cy="13298004"/>
          </a:xfrm>
          <a:prstGeom prst="rect">
            <a:avLst/>
          </a:prstGeom>
        </p:spPr>
      </p:pic>
      <p:pic>
        <p:nvPicPr>
          <p:cNvPr id="175" name="IMG_0925.png" descr="IMG_0925.png"/>
          <p:cNvPicPr>
            <a:picLocks noChangeAspect="0"/>
          </p:cNvPicPr>
          <p:nvPr>
            <p:ph type="pic" idx="23"/>
          </p:nvPr>
        </p:nvPicPr>
        <p:blipFill>
          <a:blip r:embed="rId3">
            <a:extLst/>
          </a:blip>
          <a:stretch>
            <a:fillRect/>
          </a:stretch>
        </p:blipFill>
        <p:spPr>
          <a:xfrm>
            <a:off x="511085" y="145315"/>
            <a:ext cx="11423787" cy="13425371"/>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78" name="Tecnologie Utilizzate"/>
          <p:cNvSpPr txBox="1"/>
          <p:nvPr>
            <p:ph type="title"/>
          </p:nvPr>
        </p:nvSpPr>
        <p:spPr>
          <a:xfrm>
            <a:off x="1473200" y="9936453"/>
            <a:ext cx="21437600" cy="1714501"/>
          </a:xfrm>
          <a:prstGeom prst="rect">
            <a:avLst/>
          </a:prstGeom>
        </p:spPr>
        <p:txBody>
          <a:bodyPr/>
          <a:lstStyle/>
          <a:p>
            <a:pPr/>
            <a:r>
              <a:t>Tecnologie Utilizzate</a:t>
            </a:r>
          </a:p>
        </p:txBody>
      </p:sp>
      <p:pic>
        <p:nvPicPr>
          <p:cNvPr id="179"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ecnologie utilizzate"/>
          <p:cNvSpPr txBox="1"/>
          <p:nvPr>
            <p:ph type="title"/>
          </p:nvPr>
        </p:nvSpPr>
        <p:spPr>
          <a:xfrm>
            <a:off x="2113977" y="-632597"/>
            <a:ext cx="21437601" cy="3429001"/>
          </a:xfrm>
          <a:prstGeom prst="rect">
            <a:avLst/>
          </a:prstGeom>
        </p:spPr>
        <p:txBody>
          <a:bodyPr/>
          <a:lstStyle/>
          <a:p>
            <a:pPr/>
            <a:r>
              <a:t>Tecnologie utilizzate</a:t>
            </a:r>
          </a:p>
        </p:txBody>
      </p:sp>
      <p:sp>
        <p:nvSpPr>
          <p:cNvPr id="182" name="JavaSE 8: implementazione del modello;…"/>
          <p:cNvSpPr txBox="1"/>
          <p:nvPr>
            <p:ph type="body" idx="1"/>
          </p:nvPr>
        </p:nvSpPr>
        <p:spPr>
          <a:xfrm>
            <a:off x="1473200" y="2838450"/>
            <a:ext cx="21437600" cy="8039100"/>
          </a:xfrm>
          <a:prstGeom prst="rect">
            <a:avLst/>
          </a:prstGeom>
        </p:spPr>
        <p:txBody>
          <a:bodyPr/>
          <a:lstStyle/>
          <a:p>
            <a:pPr>
              <a:buBlip>
                <a:blip r:embed="rId2"/>
              </a:buBlip>
            </a:pPr>
            <a:r>
              <a:rPr b="1">
                <a:latin typeface="Helvetica Neue"/>
                <a:ea typeface="Helvetica Neue"/>
                <a:cs typeface="Helvetica Neue"/>
                <a:sym typeface="Helvetica Neue"/>
              </a:rPr>
              <a:t>JavaSE 8</a:t>
            </a:r>
            <a:r>
              <a:t>: implementazione del modello;</a:t>
            </a:r>
          </a:p>
          <a:p>
            <a:pPr>
              <a:buBlip>
                <a:blip r:embed="rId2"/>
              </a:buBlip>
            </a:pPr>
            <a:r>
              <a:rPr b="1">
                <a:latin typeface="Helvetica Neue"/>
                <a:ea typeface="Helvetica Neue"/>
                <a:cs typeface="Helvetica Neue"/>
                <a:sym typeface="Helvetica Neue"/>
              </a:rPr>
              <a:t>Swing Framework</a:t>
            </a:r>
            <a:r>
              <a:t>: creazione della Graphical User Interface;</a:t>
            </a:r>
          </a:p>
          <a:p>
            <a:pPr>
              <a:buBlip>
                <a:blip r:embed="rId2"/>
              </a:buBlip>
            </a:pPr>
            <a:r>
              <a:rPr b="1">
                <a:latin typeface="Helvetica Neue"/>
                <a:ea typeface="Helvetica Neue"/>
                <a:cs typeface="Helvetica Neue"/>
                <a:sym typeface="Helvetica Neue"/>
              </a:rPr>
              <a:t>MySQL 8.0</a:t>
            </a:r>
            <a:r>
              <a:t>: gestione base di dati;</a:t>
            </a:r>
          </a:p>
        </p:txBody>
      </p:sp>
      <p:pic>
        <p:nvPicPr>
          <p:cNvPr id="183"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186" name="Processo Software - Unified Process"/>
          <p:cNvSpPr txBox="1"/>
          <p:nvPr>
            <p:ph type="title"/>
          </p:nvPr>
        </p:nvSpPr>
        <p:spPr>
          <a:xfrm>
            <a:off x="1473200" y="10034527"/>
            <a:ext cx="21437600" cy="1714501"/>
          </a:xfrm>
          <a:prstGeom prst="rect">
            <a:avLst/>
          </a:prstGeom>
        </p:spPr>
        <p:txBody>
          <a:bodyPr/>
          <a:lstStyle/>
          <a:p>
            <a:pPr/>
            <a:r>
              <a:t>Processo Software - Unified Process</a:t>
            </a:r>
          </a:p>
        </p:txBody>
      </p:sp>
      <p:pic>
        <p:nvPicPr>
          <p:cNvPr id="187" name="IMG_0907.jpeg" descr="IMG_0907.jpeg"/>
          <p:cNvPicPr>
            <a:picLocks noChangeAspect="1"/>
          </p:cNvPicPr>
          <p:nvPr/>
        </p:nvPicPr>
        <p:blipFill>
          <a:blip r:embed="rId3">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Unified Process"/>
          <p:cNvSpPr txBox="1"/>
          <p:nvPr>
            <p:ph type="title"/>
          </p:nvPr>
        </p:nvSpPr>
        <p:spPr>
          <a:xfrm>
            <a:off x="2472066" y="-632597"/>
            <a:ext cx="21437601" cy="3429001"/>
          </a:xfrm>
          <a:prstGeom prst="rect">
            <a:avLst/>
          </a:prstGeom>
        </p:spPr>
        <p:txBody>
          <a:bodyPr/>
          <a:lstStyle/>
          <a:p>
            <a:pPr/>
            <a:r>
              <a:t>Unified Process</a:t>
            </a:r>
          </a:p>
        </p:txBody>
      </p:sp>
      <p:pic>
        <p:nvPicPr>
          <p:cNvPr id="190"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1" name="È un processo software che utilizza un approccio evolutivo/incrementale, ed è fortemente legato a UML.…"/>
          <p:cNvSpPr txBox="1"/>
          <p:nvPr/>
        </p:nvSpPr>
        <p:spPr>
          <a:xfrm>
            <a:off x="1716253" y="2658439"/>
            <a:ext cx="20951494" cy="10532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01675">
              <a:spcBef>
                <a:spcPts val="4300"/>
              </a:spcBef>
              <a:defRPr sz="4250">
                <a:effectLst>
                  <a:outerShdw sx="100000" sy="100000" kx="0" ky="0" algn="b" rotWithShape="0" blurRad="43180" dist="32385" dir="5400000">
                    <a:srgbClr val="000000"/>
                  </a:outerShdw>
                </a:effectLst>
              </a:defRPr>
            </a:pPr>
            <a:r>
              <a:t>È un processo software che utilizza un approccio evolutivo/incrementale, ed è fortemente legato a UML.</a:t>
            </a:r>
          </a:p>
          <a:p>
            <a:pPr defTabSz="701675">
              <a:spcBef>
                <a:spcPts val="4300"/>
              </a:spcBef>
              <a:defRPr sz="4250">
                <a:effectLst>
                  <a:outerShdw sx="100000" sy="100000" kx="0" ky="0" algn="b" rotWithShape="0" blurRad="43180" dist="32385" dir="5400000">
                    <a:srgbClr val="000000"/>
                  </a:outerShdw>
                </a:effectLst>
              </a:defRPr>
            </a:pPr>
            <a:r>
              <a:t>Si è suddiviso il progetto in iterazioni caratterizzate da 5 flussi di lavoro cioè </a:t>
            </a:r>
            <a:r>
              <a:rPr b="1">
                <a:latin typeface="Helvetica Neue"/>
                <a:ea typeface="Helvetica Neue"/>
                <a:cs typeface="Helvetica Neue"/>
                <a:sym typeface="Helvetica Neue"/>
              </a:rPr>
              <a:t>R</a:t>
            </a:r>
            <a:r>
              <a:t>accolta, </a:t>
            </a:r>
            <a:r>
              <a:rPr b="1">
                <a:latin typeface="Helvetica Neue"/>
                <a:ea typeface="Helvetica Neue"/>
                <a:cs typeface="Helvetica Neue"/>
                <a:sym typeface="Helvetica Neue"/>
              </a:rPr>
              <a:t>A</a:t>
            </a:r>
            <a:r>
              <a:t>nalisi, </a:t>
            </a:r>
            <a:r>
              <a:rPr b="1">
                <a:latin typeface="Helvetica Neue"/>
                <a:ea typeface="Helvetica Neue"/>
                <a:cs typeface="Helvetica Neue"/>
                <a:sym typeface="Helvetica Neue"/>
              </a:rPr>
              <a:t>P</a:t>
            </a:r>
            <a:r>
              <a:t>rogettazione, </a:t>
            </a:r>
            <a:r>
              <a:rPr b="1">
                <a:latin typeface="Helvetica Neue"/>
                <a:ea typeface="Helvetica Neue"/>
                <a:cs typeface="Helvetica Neue"/>
                <a:sym typeface="Helvetica Neue"/>
              </a:rPr>
              <a:t>I</a:t>
            </a:r>
            <a:r>
              <a:t>mplementazione e </a:t>
            </a:r>
            <a:r>
              <a:rPr b="1">
                <a:latin typeface="Helvetica Neue"/>
                <a:ea typeface="Helvetica Neue"/>
                <a:cs typeface="Helvetica Neue"/>
                <a:sym typeface="Helvetica Neue"/>
              </a:rPr>
              <a:t>T</a:t>
            </a:r>
            <a:r>
              <a:t>esting. Le iterazioni sono suddivise in:</a:t>
            </a:r>
          </a:p>
          <a:p>
            <a:pPr marL="539750" indent="-539750" defTabSz="701675">
              <a:spcBef>
                <a:spcPts val="4300"/>
              </a:spcBef>
              <a:buSzPct val="75000"/>
              <a:buChar char="-"/>
              <a:defRPr sz="4250">
                <a:effectLst>
                  <a:outerShdw sx="100000" sy="100000" kx="0" ky="0" algn="b" rotWithShape="0" blurRad="43180" dist="32385" dir="5400000">
                    <a:srgbClr val="000000"/>
                  </a:outerShdw>
                </a:effectLst>
              </a:defRPr>
            </a:pPr>
            <a:r>
              <a:t>Inception</a:t>
            </a:r>
          </a:p>
          <a:p>
            <a:pPr marL="539750" indent="-539750" defTabSz="701675">
              <a:spcBef>
                <a:spcPts val="4300"/>
              </a:spcBef>
              <a:buSzPct val="75000"/>
              <a:buChar char="-"/>
              <a:defRPr sz="4250">
                <a:effectLst>
                  <a:outerShdw sx="100000" sy="100000" kx="0" ky="0" algn="b" rotWithShape="0" blurRad="43180" dist="32385" dir="5400000">
                    <a:srgbClr val="000000"/>
                  </a:outerShdw>
                </a:effectLst>
              </a:defRPr>
            </a:pPr>
            <a:r>
              <a:t>Elaborazione</a:t>
            </a:r>
          </a:p>
          <a:p>
            <a:pPr marL="539750" indent="-539750" defTabSz="701675">
              <a:spcBef>
                <a:spcPts val="4300"/>
              </a:spcBef>
              <a:buSzPct val="75000"/>
              <a:buChar char="-"/>
              <a:defRPr sz="4250">
                <a:effectLst>
                  <a:outerShdw sx="100000" sy="100000" kx="0" ky="0" algn="b" rotWithShape="0" blurRad="43180" dist="32385" dir="5400000">
                    <a:srgbClr val="000000"/>
                  </a:outerShdw>
                </a:effectLst>
              </a:defRPr>
            </a:pPr>
            <a:r>
              <a:t>Costruzione</a:t>
            </a:r>
          </a:p>
          <a:p>
            <a:pPr marL="539750" indent="-539750" defTabSz="701675">
              <a:spcBef>
                <a:spcPts val="4300"/>
              </a:spcBef>
              <a:buSzPct val="75000"/>
              <a:buChar char="-"/>
              <a:defRPr sz="4250">
                <a:effectLst>
                  <a:outerShdw sx="100000" sy="100000" kx="0" ky="0" algn="b" rotWithShape="0" blurRad="43180" dist="32385" dir="5400000">
                    <a:srgbClr val="000000"/>
                  </a:outerShdw>
                </a:effectLst>
              </a:defRPr>
            </a:pPr>
            <a:r>
              <a:t>Transizione</a:t>
            </a:r>
          </a:p>
          <a:p>
            <a:pPr defTabSz="701675">
              <a:spcBef>
                <a:spcPts val="4300"/>
              </a:spcBef>
              <a:defRPr sz="4250">
                <a:effectLst>
                  <a:outerShdw sx="100000" sy="100000" kx="0" ky="0" algn="b" rotWithShape="0" blurRad="43180" dist="32385" dir="5400000">
                    <a:srgbClr val="000000"/>
                  </a:outerShdw>
                </a:effectLst>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nified Process"/>
          <p:cNvSpPr txBox="1"/>
          <p:nvPr>
            <p:ph type="title"/>
          </p:nvPr>
        </p:nvSpPr>
        <p:spPr>
          <a:xfrm>
            <a:off x="2472066" y="-632597"/>
            <a:ext cx="21437601" cy="3429001"/>
          </a:xfrm>
          <a:prstGeom prst="rect">
            <a:avLst/>
          </a:prstGeom>
        </p:spPr>
        <p:txBody>
          <a:bodyPr/>
          <a:lstStyle/>
          <a:p>
            <a:pPr/>
            <a:r>
              <a:t>Unified Process</a:t>
            </a:r>
          </a:p>
        </p:txBody>
      </p:sp>
      <p:pic>
        <p:nvPicPr>
          <p:cNvPr id="19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195" name="I1"/>
          <p:cNvSpPr/>
          <p:nvPr/>
        </p:nvSpPr>
        <p:spPr>
          <a:xfrm>
            <a:off x="1010820" y="2728055"/>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I1</a:t>
            </a:r>
          </a:p>
        </p:txBody>
      </p:sp>
      <p:sp>
        <p:nvSpPr>
          <p:cNvPr id="196" name="E1"/>
          <p:cNvSpPr/>
          <p:nvPr/>
        </p:nvSpPr>
        <p:spPr>
          <a:xfrm>
            <a:off x="1010820" y="4181478"/>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E1</a:t>
            </a:r>
          </a:p>
        </p:txBody>
      </p:sp>
      <p:sp>
        <p:nvSpPr>
          <p:cNvPr id="197" name="E2"/>
          <p:cNvSpPr/>
          <p:nvPr/>
        </p:nvSpPr>
        <p:spPr>
          <a:xfrm>
            <a:off x="1010820" y="5727074"/>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E2</a:t>
            </a:r>
          </a:p>
        </p:txBody>
      </p:sp>
      <p:sp>
        <p:nvSpPr>
          <p:cNvPr id="198" name="C1"/>
          <p:cNvSpPr/>
          <p:nvPr/>
        </p:nvSpPr>
        <p:spPr>
          <a:xfrm>
            <a:off x="1010820" y="7177527"/>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C1</a:t>
            </a:r>
          </a:p>
        </p:txBody>
      </p:sp>
      <p:sp>
        <p:nvSpPr>
          <p:cNvPr id="199" name="C2"/>
          <p:cNvSpPr/>
          <p:nvPr/>
        </p:nvSpPr>
        <p:spPr>
          <a:xfrm>
            <a:off x="1010820" y="8726093"/>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C2</a:t>
            </a:r>
          </a:p>
        </p:txBody>
      </p:sp>
      <p:sp>
        <p:nvSpPr>
          <p:cNvPr id="200" name="T1"/>
          <p:cNvSpPr/>
          <p:nvPr/>
        </p:nvSpPr>
        <p:spPr>
          <a:xfrm>
            <a:off x="1010820" y="10271690"/>
            <a:ext cx="2649058" cy="1148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25400">
            <a:solidFill>
              <a:srgbClr val="ACA6A4"/>
            </a:solidFill>
            <a:miter lim="400000"/>
          </a:ln>
          <a:effectLst>
            <a:outerShdw sx="100000" sy="100000" kx="0" ky="0" algn="b" rotWithShape="0" blurRad="25400" dist="38100" dir="2700000">
              <a:srgbClr val="000000">
                <a:alpha val="64999"/>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lvl1pPr>
          </a:lstStyle>
          <a:p>
            <a:pPr/>
            <a:r>
              <a:t>T1</a:t>
            </a:r>
          </a:p>
        </p:txBody>
      </p:sp>
      <p:sp>
        <p:nvSpPr>
          <p:cNvPr id="201" name="Ideazione Progetto"/>
          <p:cNvSpPr txBox="1"/>
          <p:nvPr/>
        </p:nvSpPr>
        <p:spPr>
          <a:xfrm>
            <a:off x="3856843" y="2857104"/>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Ideazione Progetto</a:t>
            </a:r>
          </a:p>
        </p:txBody>
      </p:sp>
      <p:sp>
        <p:nvSpPr>
          <p:cNvPr id="202" name="Elaborazione dei casi d’uso, prototipo architetturale"/>
          <p:cNvSpPr txBox="1"/>
          <p:nvPr/>
        </p:nvSpPr>
        <p:spPr>
          <a:xfrm>
            <a:off x="3856843" y="4298806"/>
            <a:ext cx="19975688" cy="914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Elaborazione dei casi d’uso, prototipo architetturale</a:t>
            </a:r>
          </a:p>
        </p:txBody>
      </p:sp>
      <p:sp>
        <p:nvSpPr>
          <p:cNvPr id="203" name="Diagramma ERA, Modello Relazionale, Modello architetturale per persistenza dati"/>
          <p:cNvSpPr txBox="1"/>
          <p:nvPr/>
        </p:nvSpPr>
        <p:spPr>
          <a:xfrm>
            <a:off x="3856843" y="5844403"/>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71475">
              <a:spcBef>
                <a:spcPts val="0"/>
              </a:spcBef>
              <a:defRPr sz="4500">
                <a:effectLst>
                  <a:outerShdw sx="100000" sy="100000" kx="0" ky="0" algn="b" rotWithShape="0" blurRad="22860" dist="17144" dir="5400000">
                    <a:srgbClr val="000000"/>
                  </a:outerShdw>
                </a:effectLst>
              </a:defRPr>
            </a:lvl1pPr>
          </a:lstStyle>
          <a:p>
            <a:pPr/>
            <a:r>
              <a:t>Diagramma ERA, Modello Relazionale, Modello architetturale per persistenza dati</a:t>
            </a:r>
          </a:p>
        </p:txBody>
      </p:sp>
      <p:sp>
        <p:nvSpPr>
          <p:cNvPr id="204" name="Struttura del software e creazione classi principali MVC"/>
          <p:cNvSpPr txBox="1"/>
          <p:nvPr/>
        </p:nvSpPr>
        <p:spPr>
          <a:xfrm>
            <a:off x="3856843" y="7294855"/>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Struttura del software e creazione classi principali MVC</a:t>
            </a:r>
          </a:p>
        </p:txBody>
      </p:sp>
      <p:sp>
        <p:nvSpPr>
          <p:cNvPr id="205" name="Implementazione e connessione al database pre popolato"/>
          <p:cNvSpPr txBox="1"/>
          <p:nvPr/>
        </p:nvSpPr>
        <p:spPr>
          <a:xfrm>
            <a:off x="3856843" y="8843422"/>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e connessione al database pre popolato</a:t>
            </a:r>
          </a:p>
        </p:txBody>
      </p:sp>
      <p:sp>
        <p:nvSpPr>
          <p:cNvPr id="206" name="Implementazione dei test, correzione codice"/>
          <p:cNvSpPr txBox="1"/>
          <p:nvPr/>
        </p:nvSpPr>
        <p:spPr>
          <a:xfrm>
            <a:off x="3856843" y="10389018"/>
            <a:ext cx="19975688" cy="914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37514">
              <a:spcBef>
                <a:spcPts val="0"/>
              </a:spcBef>
              <a:defRPr sz="5299">
                <a:effectLst>
                  <a:outerShdw sx="100000" sy="100000" kx="0" ky="0" algn="b" rotWithShape="0" blurRad="26923" dist="20192" dir="5400000">
                    <a:srgbClr val="000000"/>
                  </a:outerShdw>
                </a:effectLst>
              </a:defRPr>
            </a:lvl1pPr>
          </a:lstStyle>
          <a:p>
            <a:pPr/>
            <a:r>
              <a:t>Implementazione dei test, correzione codice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nalisi dei Requisiti"/>
          <p:cNvSpPr txBox="1"/>
          <p:nvPr>
            <p:ph type="title"/>
          </p:nvPr>
        </p:nvSpPr>
        <p:spPr>
          <a:prstGeom prst="rect">
            <a:avLst/>
          </a:prstGeom>
        </p:spPr>
        <p:txBody>
          <a:bodyPr/>
          <a:lstStyle>
            <a:lvl1pPr algn="ctr"/>
          </a:lstStyle>
          <a:p>
            <a:pPr/>
            <a:r>
              <a:t>Analisi dei Requisiti</a:t>
            </a:r>
          </a:p>
        </p:txBody>
      </p:sp>
      <p:pic>
        <p:nvPicPr>
          <p:cNvPr id="20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1" name="Meccanico:…"/>
          <p:cNvSpPr txBox="1"/>
          <p:nvPr/>
        </p:nvSpPr>
        <p:spPr>
          <a:xfrm>
            <a:off x="1716253" y="45496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Meccanico:</a:t>
            </a:r>
          </a:p>
          <a:p>
            <a:pPr defTabSz="457200">
              <a:spcBef>
                <a:spcPts val="0"/>
              </a:spcBef>
              <a:defRPr sz="4000">
                <a:effectLst/>
                <a:latin typeface="Helvetica"/>
                <a:ea typeface="Helvetica"/>
                <a:cs typeface="Helvetica"/>
                <a:sym typeface="Helvetica"/>
              </a:defRPr>
            </a:pPr>
            <a:r>
              <a:t>• [R1] Il sistema deve permettere di aggiungere il numero di serie MSN.</a:t>
            </a:r>
          </a:p>
          <a:p>
            <a:pPr defTabSz="457200">
              <a:spcBef>
                <a:spcPts val="0"/>
              </a:spcBef>
              <a:defRPr sz="4000">
                <a:effectLst/>
                <a:latin typeface="Helvetica"/>
                <a:ea typeface="Helvetica"/>
                <a:cs typeface="Helvetica"/>
                <a:sym typeface="Helvetica"/>
              </a:defRPr>
            </a:pPr>
            <a:r>
              <a:t>• [R2] Il sistema deve permettere di aggiungere e rimuovere i componenti utilizzati sulla</a:t>
            </a:r>
          </a:p>
          <a:p>
            <a:pPr defTabSz="457200">
              <a:spcBef>
                <a:spcPts val="0"/>
              </a:spcBef>
              <a:defRPr sz="4000">
                <a:effectLst/>
                <a:latin typeface="Helvetica"/>
                <a:ea typeface="Helvetica"/>
                <a:cs typeface="Helvetica"/>
                <a:sym typeface="Helvetica"/>
              </a:defRPr>
            </a:pPr>
            <a:r>
              <a:t>			vettura, e nel caso comunicarne la sostituzione.</a:t>
            </a:r>
          </a:p>
          <a:p>
            <a:pPr defTabSz="457200">
              <a:spcBef>
                <a:spcPts val="0"/>
              </a:spcBef>
              <a:defRPr sz="4000">
                <a:effectLst/>
                <a:latin typeface="Helvetica"/>
                <a:ea typeface="Helvetica"/>
                <a:cs typeface="Helvetica"/>
                <a:sym typeface="Helvetica"/>
              </a:defRPr>
            </a:pPr>
            <a:r>
              <a:t>• [R3] Il sistema deve permettere di creare una richiesta per sostituzione di un componente</a:t>
            </a:r>
          </a:p>
          <a:p>
            <a:pPr defTabSz="457200">
              <a:spcBef>
                <a:spcPts val="0"/>
              </a:spcBef>
              <a:defRPr sz="4000">
                <a:effectLst/>
                <a:latin typeface="Helvetica"/>
                <a:ea typeface="Helvetica"/>
                <a:cs typeface="Helvetica"/>
                <a:sym typeface="Helvetica"/>
              </a:defRPr>
            </a:pPr>
            <a:r>
              <a:t>• [R4] Il sistema deve permettere di visualizzare lo stato di deterioramento dei componenti</a:t>
            </a:r>
          </a:p>
          <a:p>
            <a:pPr defTabSz="457200">
              <a:spcBef>
                <a:spcPts val="0"/>
              </a:spcBef>
              <a:defRPr sz="4000">
                <a:effectLst/>
                <a:latin typeface="Helvetica"/>
                <a:ea typeface="Helvetica"/>
                <a:cs typeface="Helvetica"/>
                <a:sym typeface="Helvetica"/>
              </a:defRPr>
            </a:pPr>
            <a:r>
              <a:t>			in ogni momento.</a:t>
            </a:r>
          </a:p>
          <a:p>
            <a:pPr defTabSz="457200">
              <a:spcBef>
                <a:spcPts val="0"/>
              </a:spcBef>
              <a:defRPr sz="4000">
                <a:effectLst/>
                <a:latin typeface="Helvetica"/>
                <a:ea typeface="Helvetica"/>
                <a:cs typeface="Helvetica"/>
                <a:sym typeface="Helvetica"/>
              </a:defRPr>
            </a:pPr>
            <a:r>
              <a:t>• [R5] Il sistema deve permettere la visualizzazione del tempo dei pit stop, per dedurne un</a:t>
            </a:r>
          </a:p>
          <a:p>
            <a:pPr defTabSz="457200">
              <a:spcBef>
                <a:spcPts val="0"/>
              </a:spcBef>
              <a:defRPr sz="4000">
                <a:effectLst/>
                <a:latin typeface="Helvetica"/>
                <a:ea typeface="Helvetica"/>
                <a:cs typeface="Helvetica"/>
                <a:sym typeface="Helvetica"/>
              </a:defRPr>
            </a:pPr>
            <a:r>
              <a:t>			andamento.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nalisi dei Requisiti"/>
          <p:cNvSpPr txBox="1"/>
          <p:nvPr>
            <p:ph type="title"/>
          </p:nvPr>
        </p:nvSpPr>
        <p:spPr>
          <a:prstGeom prst="rect">
            <a:avLst/>
          </a:prstGeom>
        </p:spPr>
        <p:txBody>
          <a:bodyPr/>
          <a:lstStyle>
            <a:lvl1pPr algn="ctr"/>
          </a:lstStyle>
          <a:p>
            <a:pPr/>
            <a:r>
              <a:t>Analisi dei Requisiti</a:t>
            </a:r>
          </a:p>
        </p:txBody>
      </p:sp>
      <p:pic>
        <p:nvPicPr>
          <p:cNvPr id="21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1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16" name="Vettur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1200">
                <a:solidFill>
                  <a:srgbClr val="000000"/>
                </a:solidFill>
                <a:effectLst/>
                <a:latin typeface="Helvetica"/>
                <a:ea typeface="Helvetica"/>
                <a:cs typeface="Helvetica"/>
                <a:sym typeface="Helvetica"/>
              </a:defRPr>
            </a:pPr>
            <a:r>
              <a:rPr sz="4000">
                <a:solidFill>
                  <a:srgbClr val="FFFFFF"/>
                </a:solidFill>
              </a:rPr>
              <a:t>Vettura:</a:t>
            </a:r>
          </a:p>
          <a:p>
            <a:pPr defTabSz="457200">
              <a:spcBef>
                <a:spcPts val="0"/>
              </a:spcBef>
              <a:defRPr sz="4000">
                <a:effectLst/>
                <a:latin typeface="Helvetica"/>
                <a:ea typeface="Helvetica"/>
                <a:cs typeface="Helvetica"/>
                <a:sym typeface="Helvetica"/>
              </a:defRPr>
            </a:pPr>
            <a:r>
              <a:t>• [R1] Il sistema deve analizzare i dati, relativi all’usura dei componenti, ottenuti dai sensori</a:t>
            </a:r>
          </a:p>
          <a:p>
            <a:pPr defTabSz="457200">
              <a:spcBef>
                <a:spcPts val="0"/>
              </a:spcBef>
              <a:defRPr sz="4000">
                <a:effectLst/>
                <a:latin typeface="Helvetica"/>
                <a:ea typeface="Helvetica"/>
                <a:cs typeface="Helvetica"/>
                <a:sym typeface="Helvetica"/>
              </a:defRPr>
            </a:pPr>
            <a:r>
              <a:t>			montati sulla vettura al momento dell’assemblaggio e comunicare al meccanico di 						competenza la sostituzione.</a:t>
            </a:r>
          </a:p>
          <a:p>
            <a:pPr defTabSz="457200">
              <a:spcBef>
                <a:spcPts val="0"/>
              </a:spcBef>
              <a:defRPr sz="4000">
                <a:effectLst/>
                <a:latin typeface="Helvetica"/>
                <a:ea typeface="Helvetica"/>
                <a:cs typeface="Helvetica"/>
                <a:sym typeface="Helvetica"/>
              </a:defRPr>
            </a:pPr>
            <a:r>
              <a:t>• [R2] Il sistema deve permettere la memorizzazione dei tempi relativi a ogni settore, e cal-</a:t>
            </a:r>
          </a:p>
          <a:p>
            <a:pPr defTabSz="457200">
              <a:spcBef>
                <a:spcPts val="0"/>
              </a:spcBef>
              <a:defRPr sz="4000">
                <a:effectLst/>
                <a:latin typeface="Helvetica"/>
                <a:ea typeface="Helvetica"/>
                <a:cs typeface="Helvetica"/>
                <a:sym typeface="Helvetica"/>
              </a:defRPr>
            </a:pPr>
            <a:r>
              <a:t>			colare il tempo del giro.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Analisi dei Requisiti"/>
          <p:cNvSpPr txBox="1"/>
          <p:nvPr>
            <p:ph type="title"/>
          </p:nvPr>
        </p:nvSpPr>
        <p:spPr>
          <a:prstGeom prst="rect">
            <a:avLst/>
          </a:prstGeom>
        </p:spPr>
        <p:txBody>
          <a:bodyPr/>
          <a:lstStyle>
            <a:lvl1pPr algn="ctr"/>
          </a:lstStyle>
          <a:p>
            <a:pPr/>
            <a:r>
              <a:t>Analisi dei Requisiti</a:t>
            </a:r>
          </a:p>
        </p:txBody>
      </p:sp>
      <p:pic>
        <p:nvPicPr>
          <p:cNvPr id="21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1" name="Stratega:…"/>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Stratega:</a:t>
            </a:r>
          </a:p>
          <a:p>
            <a:pPr defTabSz="457200">
              <a:spcBef>
                <a:spcPts val="0"/>
              </a:spcBef>
              <a:defRPr sz="4000">
                <a:effectLst/>
                <a:latin typeface="Helvetica"/>
                <a:ea typeface="Helvetica"/>
                <a:cs typeface="Helvetica"/>
                <a:sym typeface="Helvetica"/>
              </a:defRPr>
            </a:pPr>
            <a:r>
              <a:t>• [R1] Il sistema deve permettere di visualizzare il tempo impiegato in ogni settore allo stra-</a:t>
            </a:r>
          </a:p>
          <a:p>
            <a:pPr defTabSz="457200">
              <a:spcBef>
                <a:spcPts val="0"/>
              </a:spcBef>
              <a:defRPr sz="4000">
                <a:effectLst/>
                <a:latin typeface="Helvetica"/>
                <a:ea typeface="Helvetica"/>
                <a:cs typeface="Helvetica"/>
                <a:sym typeface="Helvetica"/>
              </a:defRPr>
            </a:pPr>
            <a:r>
              <a:t>			tega e deve, con i dati analizzati, consigliare una possibile strategia.</a:t>
            </a:r>
          </a:p>
          <a:p>
            <a:pPr defTabSz="457200">
              <a:spcBef>
                <a:spcPts val="0"/>
              </a:spcBef>
              <a:defRPr sz="4000">
                <a:effectLst/>
                <a:latin typeface="Helvetica"/>
                <a:ea typeface="Helvetica"/>
                <a:cs typeface="Helvetica"/>
                <a:sym typeface="Helvetica"/>
              </a:defRPr>
            </a:pPr>
            <a:r>
              <a:t>• [R2] Il sistema deve permettere di calcolare e visualizzare lo stato di usura dei componen-</a:t>
            </a:r>
          </a:p>
          <a:p>
            <a:pPr defTabSz="457200">
              <a:spcBef>
                <a:spcPts val="0"/>
              </a:spcBef>
              <a:defRPr sz="4000">
                <a:effectLst/>
                <a:latin typeface="Helvetica"/>
                <a:ea typeface="Helvetica"/>
                <a:cs typeface="Helvetica"/>
                <a:sym typeface="Helvetica"/>
              </a:defRPr>
            </a:pPr>
            <a:r>
              <a:t>			ti.</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nalisi dei Requisiti"/>
          <p:cNvSpPr txBox="1"/>
          <p:nvPr>
            <p:ph type="title"/>
          </p:nvPr>
        </p:nvSpPr>
        <p:spPr>
          <a:prstGeom prst="rect">
            <a:avLst/>
          </a:prstGeom>
        </p:spPr>
        <p:txBody>
          <a:bodyPr/>
          <a:lstStyle>
            <a:lvl1pPr algn="ctr"/>
          </a:lstStyle>
          <a:p>
            <a:pPr/>
            <a:r>
              <a:t>Analisi dei Requisiti</a:t>
            </a:r>
          </a:p>
        </p:txBody>
      </p:sp>
      <p:pic>
        <p:nvPicPr>
          <p:cNvPr id="22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25"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26" name="Piloti:…"/>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Piloti:</a:t>
            </a:r>
          </a:p>
          <a:p>
            <a:pPr defTabSz="457200">
              <a:spcBef>
                <a:spcPts val="0"/>
              </a:spcBef>
              <a:defRPr sz="4000">
                <a:effectLst/>
                <a:latin typeface="Helvetica"/>
                <a:ea typeface="Helvetica"/>
                <a:cs typeface="Helvetica"/>
                <a:sym typeface="Helvetica"/>
              </a:defRPr>
            </a:pPr>
            <a:r>
              <a:t>• [R1] Il sistema deve permettere di associare a una vettura un pilota.</a:t>
            </a:r>
          </a:p>
          <a:p>
            <a:pPr defTabSz="457200">
              <a:spcBef>
                <a:spcPts val="0"/>
              </a:spcBef>
              <a:defRPr sz="4000">
                <a:effectLst/>
                <a:latin typeface="Helvetica"/>
                <a:ea typeface="Helvetica"/>
                <a:cs typeface="Helvetica"/>
                <a:sym typeface="Helvetica"/>
              </a:defRPr>
            </a:pPr>
            <a:r>
              <a:t>• [R2] Il sistema deve permettere in qualunque momento l’eventuale eliminazione di ogni</a:t>
            </a:r>
          </a:p>
          <a:p>
            <a:pPr defTabSz="457200">
              <a:spcBef>
                <a:spcPts val="0"/>
              </a:spcBef>
              <a:defRPr sz="4000">
                <a:effectLst/>
                <a:latin typeface="Helvetica"/>
                <a:ea typeface="Helvetica"/>
                <a:cs typeface="Helvetica"/>
                <a:sym typeface="Helvetica"/>
              </a:defRPr>
            </a:pPr>
            <a:r>
              <a:t>			singolo pilota IN GARA, senza specificare il motivo. I piloti non devono visualizzare 					nulla sul display del volante. La vettura non deve essere eliminata dal sistema.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al"/>
          <p:cNvSpPr txBox="1"/>
          <p:nvPr>
            <p:ph type="title"/>
          </p:nvPr>
        </p:nvSpPr>
        <p:spPr>
          <a:xfrm>
            <a:off x="2645970" y="67077"/>
            <a:ext cx="21437601" cy="3429001"/>
          </a:xfrm>
          <a:prstGeom prst="rect">
            <a:avLst/>
          </a:prstGeom>
        </p:spPr>
        <p:txBody>
          <a:bodyPr/>
          <a:lstStyle/>
          <a:p>
            <a:pPr/>
            <a:r>
              <a:t>Goal</a:t>
            </a:r>
          </a:p>
        </p:txBody>
      </p:sp>
      <p:sp>
        <p:nvSpPr>
          <p:cNvPr id="145" name="Il software ha il ruolo di simulare una reale applicazione di gestione di una scuderia di Formula 1. Il programma deve essere uno strumento in grado di aiutare lo staff di una scuderia a gestire le risorse disponibili in un possibile weekend di gara. Lo "/>
          <p:cNvSpPr txBox="1"/>
          <p:nvPr/>
        </p:nvSpPr>
        <p:spPr>
          <a:xfrm>
            <a:off x="1473200" y="3100990"/>
            <a:ext cx="20668207" cy="59896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Il software ha il ruolo di simulare una reale applicazione di gestione di una scuderia di Formula 1. Il programma deve essere uno strumento in grado di aiutare lo staff di una scuderia a gestire le risorse disponibili in un possibile weekend di gara. Lo staff è suddiviso in diverse mansioni, tra le quali: meccanici, strateghi e il magazziniere </a:t>
            </a:r>
          </a:p>
        </p:txBody>
      </p:sp>
      <p:pic>
        <p:nvPicPr>
          <p:cNvPr id="146" name="IMG_0907.jpeg" descr="IMG_0907.jpeg"/>
          <p:cNvPicPr>
            <a:picLocks noChangeAspect="1"/>
          </p:cNvPicPr>
          <p:nvPr/>
        </p:nvPicPr>
        <p:blipFill>
          <a:blip r:embed="rId2">
            <a:extLst/>
          </a:blip>
          <a:srcRect l="16899" t="27738" r="55198" b="21835"/>
          <a:stretch>
            <a:fillRect/>
          </a:stretch>
        </p:blipFill>
        <p:spPr>
          <a:xfrm>
            <a:off x="534721" y="1034004"/>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Analisi dei Requisiti"/>
          <p:cNvSpPr txBox="1"/>
          <p:nvPr>
            <p:ph type="title"/>
          </p:nvPr>
        </p:nvSpPr>
        <p:spPr>
          <a:prstGeom prst="rect">
            <a:avLst/>
          </a:prstGeom>
        </p:spPr>
        <p:txBody>
          <a:bodyPr/>
          <a:lstStyle>
            <a:lvl1pPr algn="ctr"/>
          </a:lstStyle>
          <a:p>
            <a:pPr/>
            <a:r>
              <a:t>Analisi dei Requisiti</a:t>
            </a:r>
          </a:p>
        </p:txBody>
      </p:sp>
      <p:pic>
        <p:nvPicPr>
          <p:cNvPr id="229"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0" name="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Funzionali</a:t>
            </a:r>
          </a:p>
        </p:txBody>
      </p:sp>
      <p:sp>
        <p:nvSpPr>
          <p:cNvPr id="231" name="Magazziniere:…"/>
          <p:cNvSpPr txBox="1"/>
          <p:nvPr/>
        </p:nvSpPr>
        <p:spPr>
          <a:xfrm>
            <a:off x="1716253" y="3482804"/>
            <a:ext cx="20951494" cy="6750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Magazziniere:</a:t>
            </a:r>
          </a:p>
          <a:p>
            <a:pPr defTabSz="457200">
              <a:spcBef>
                <a:spcPts val="0"/>
              </a:spcBef>
              <a:defRPr sz="4000">
                <a:effectLst/>
                <a:latin typeface="Helvetica"/>
                <a:ea typeface="Helvetica"/>
                <a:cs typeface="Helvetica"/>
                <a:sym typeface="Helvetica"/>
              </a:defRPr>
            </a:pPr>
            <a:r>
              <a:t>• [R1] Il sistema deve permettere di visualizzare l’elenco di richieste e di rimuoverle una volta 			soddisfatte.</a:t>
            </a:r>
          </a:p>
          <a:p>
            <a:pPr defTabSz="457200">
              <a:spcBef>
                <a:spcPts val="0"/>
              </a:spcBef>
              <a:defRPr sz="4000">
                <a:effectLst/>
                <a:latin typeface="Helvetica"/>
                <a:ea typeface="Helvetica"/>
                <a:cs typeface="Helvetica"/>
                <a:sym typeface="Helvetica"/>
              </a:defRPr>
            </a:pPr>
            <a:r>
              <a:t>• [R2] Il sistema deve permettere l’aggiornamento dello stato e dell’usura dei componenti.</a:t>
            </a:r>
          </a:p>
          <a:p>
            <a:pPr defTabSz="457200">
              <a:spcBef>
                <a:spcPts val="0"/>
              </a:spcBef>
              <a:defRPr sz="4000">
                <a:effectLst/>
                <a:latin typeface="Helvetica"/>
                <a:ea typeface="Helvetica"/>
                <a:cs typeface="Helvetica"/>
                <a:sym typeface="Helvetica"/>
              </a:defRPr>
            </a:pPr>
            <a:r>
              <a:t>• [R3] Il sistema deve permettere di monitorare la quantità dei componenti in magazzino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nalisi dei Requisiti"/>
          <p:cNvSpPr txBox="1"/>
          <p:nvPr>
            <p:ph type="title"/>
          </p:nvPr>
        </p:nvSpPr>
        <p:spPr>
          <a:prstGeom prst="rect">
            <a:avLst/>
          </a:prstGeom>
        </p:spPr>
        <p:txBody>
          <a:bodyPr/>
          <a:lstStyle>
            <a:lvl1pPr algn="ctr"/>
          </a:lstStyle>
          <a:p>
            <a:pPr/>
            <a:r>
              <a:t>Analisi dei Requisiti</a:t>
            </a:r>
          </a:p>
        </p:txBody>
      </p:sp>
      <p:pic>
        <p:nvPicPr>
          <p:cNvPr id="234" name="IMG_0907.jpeg" descr="IMG_0907.jpeg"/>
          <p:cNvPicPr>
            <a:picLocks noChangeAspect="1"/>
          </p:cNvPicPr>
          <p:nvPr/>
        </p:nvPicPr>
        <p:blipFill>
          <a:blip r:embed="rId2">
            <a:extLst/>
          </a:blip>
          <a:srcRect l="16899" t="27738" r="55198" b="21835"/>
          <a:stretch>
            <a:fillRect/>
          </a:stretch>
        </p:blipFill>
        <p:spPr>
          <a:xfrm>
            <a:off x="414504" y="33433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35" name="Non Funzionali"/>
          <p:cNvSpPr txBox="1"/>
          <p:nvPr/>
        </p:nvSpPr>
        <p:spPr>
          <a:xfrm>
            <a:off x="1473200" y="3165548"/>
            <a:ext cx="20951494" cy="12280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a:spcBef>
                <a:spcPts val="0"/>
              </a:spcBef>
              <a:defRPr sz="5800"/>
            </a:lvl1pPr>
          </a:lstStyle>
          <a:p>
            <a:pPr/>
            <a:r>
              <a:t>Non Funzionali</a:t>
            </a:r>
          </a:p>
        </p:txBody>
      </p:sp>
      <p:sp>
        <p:nvSpPr>
          <p:cNvPr id="236" name="REQUISITI DI PRODOTTO…"/>
          <p:cNvSpPr txBox="1"/>
          <p:nvPr/>
        </p:nvSpPr>
        <p:spPr>
          <a:xfrm>
            <a:off x="1473200" y="4381376"/>
            <a:ext cx="20951494" cy="40750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spcBef>
                <a:spcPts val="0"/>
              </a:spcBef>
              <a:defRPr sz="4000">
                <a:effectLst/>
                <a:latin typeface="Helvetica"/>
                <a:ea typeface="Helvetica"/>
                <a:cs typeface="Helvetica"/>
                <a:sym typeface="Helvetica"/>
              </a:defRPr>
            </a:pPr>
            <a:r>
              <a:t>REQUISITI DI PRODOTTO</a:t>
            </a:r>
          </a:p>
          <a:p>
            <a:pPr defTabSz="457200">
              <a:spcBef>
                <a:spcPts val="0"/>
              </a:spcBef>
              <a:defRPr sz="4000">
                <a:effectLst/>
                <a:latin typeface="Helvetica"/>
                <a:ea typeface="Helvetica"/>
                <a:cs typeface="Helvetica"/>
                <a:sym typeface="Helvetica"/>
              </a:defRPr>
            </a:pPr>
            <a:r>
              <a:t>• L’applicazione deve fornire un'interfaccia grafica chiara per ogni tipo di utente. Deve, inol-</a:t>
            </a:r>
          </a:p>
          <a:p>
            <a:pPr defTabSz="457200">
              <a:spcBef>
                <a:spcPts val="0"/>
              </a:spcBef>
              <a:defRPr sz="4000">
                <a:effectLst/>
                <a:latin typeface="Helvetica"/>
                <a:ea typeface="Helvetica"/>
                <a:cs typeface="Helvetica"/>
                <a:sym typeface="Helvetica"/>
              </a:defRPr>
            </a:pPr>
            <a:r>
              <a:t>  tre, essere realizzata tenendo conto della mansione dell’operatore.</a:t>
            </a:r>
          </a:p>
        </p:txBody>
      </p:sp>
      <p:sp>
        <p:nvSpPr>
          <p:cNvPr id="237" name="REQUISITI ORGANIZZATIVI…"/>
          <p:cNvSpPr txBox="1"/>
          <p:nvPr/>
        </p:nvSpPr>
        <p:spPr>
          <a:xfrm>
            <a:off x="1473200" y="8389530"/>
            <a:ext cx="20951494" cy="40444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20623">
              <a:spcBef>
                <a:spcPts val="0"/>
              </a:spcBef>
              <a:defRPr sz="3680">
                <a:effectLst/>
                <a:latin typeface="Helvetica"/>
                <a:ea typeface="Helvetica"/>
                <a:cs typeface="Helvetica"/>
                <a:sym typeface="Helvetica"/>
              </a:defRPr>
            </a:pPr>
            <a:r>
              <a:t>REQUISITI ORGANIZZATIVI</a:t>
            </a:r>
          </a:p>
          <a:p>
            <a:pPr defTabSz="420623">
              <a:spcBef>
                <a:spcPts val="0"/>
              </a:spcBef>
              <a:defRPr sz="3680">
                <a:effectLst/>
                <a:latin typeface="Helvetica"/>
                <a:ea typeface="Helvetica"/>
                <a:cs typeface="Helvetica"/>
                <a:sym typeface="Helvetica"/>
              </a:defRPr>
            </a:pPr>
            <a:r>
              <a:t>• Creazione di un database per la persistenza dei dati utili per l’applicazione.</a:t>
            </a:r>
          </a:p>
          <a:p>
            <a:pPr defTabSz="420623">
              <a:spcBef>
                <a:spcPts val="0"/>
              </a:spcBef>
              <a:defRPr sz="3680">
                <a:effectLst/>
                <a:latin typeface="Helvetica"/>
                <a:ea typeface="Helvetica"/>
                <a:cs typeface="Helvetica"/>
                <a:sym typeface="Helvetica"/>
              </a:defRPr>
            </a:pPr>
            <a:r>
              <a:t>• La data di consegna è fissata per fine febbraio 2025.</a:t>
            </a:r>
          </a:p>
          <a:p>
            <a:pPr defTabSz="420623">
              <a:spcBef>
                <a:spcPts val="0"/>
              </a:spcBef>
              <a:defRPr sz="3680">
                <a:effectLst/>
                <a:latin typeface="Helvetica"/>
                <a:ea typeface="Helvetica"/>
                <a:cs typeface="Helvetica"/>
                <a:sym typeface="Helvetica"/>
              </a:defRPr>
            </a:pPr>
            <a:r>
              <a:t>• Il progetto deve essere realizzato usando come linguaggio di programmazione principale Ja-</a:t>
            </a:r>
          </a:p>
          <a:p>
            <a:pPr defTabSz="420623">
              <a:spcBef>
                <a:spcPts val="0"/>
              </a:spcBef>
              <a:defRPr sz="3680">
                <a:effectLst/>
                <a:latin typeface="Helvetica"/>
                <a:ea typeface="Helvetica"/>
                <a:cs typeface="Helvetica"/>
                <a:sym typeface="Helvetica"/>
              </a:defRPr>
            </a:pPr>
            <a:r>
              <a:t>  vaSE 8 e SQL per l’interfacciamento con il database.</a:t>
            </a:r>
          </a:p>
          <a:p>
            <a:pPr defTabSz="420623">
              <a:spcBef>
                <a:spcPts val="0"/>
              </a:spcBef>
              <a:defRPr sz="3680">
                <a:effectLst/>
                <a:latin typeface="Helvetica"/>
                <a:ea typeface="Helvetica"/>
                <a:cs typeface="Helvetica"/>
                <a:sym typeface="Helvetica"/>
              </a:defRPr>
            </a:pPr>
            <a:r>
              <a:t>• Come database deve essere utilizzato MySQL 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Casi d’uso - Sequence"/>
          <p:cNvSpPr txBox="1"/>
          <p:nvPr>
            <p:ph type="title"/>
          </p:nvPr>
        </p:nvSpPr>
        <p:spPr>
          <a:xfrm>
            <a:off x="2454234" y="-149315"/>
            <a:ext cx="21437601" cy="3429001"/>
          </a:xfrm>
          <a:prstGeom prst="rect">
            <a:avLst/>
          </a:prstGeom>
        </p:spPr>
        <p:txBody>
          <a:bodyPr/>
          <a:lstStyle/>
          <a:p>
            <a:pPr/>
            <a:r>
              <a:t>Casi d’uso - Sequence</a:t>
            </a:r>
          </a:p>
        </p:txBody>
      </p:sp>
      <p:pic>
        <p:nvPicPr>
          <p:cNvPr id="240" name="filmato-incollato.png" descr="filmato-incollato.png"/>
          <p:cNvPicPr>
            <a:picLocks noChangeAspect="1"/>
          </p:cNvPicPr>
          <p:nvPr/>
        </p:nvPicPr>
        <p:blipFill>
          <a:blip r:embed="rId2">
            <a:extLst/>
          </a:blip>
          <a:stretch>
            <a:fillRect/>
          </a:stretch>
        </p:blipFill>
        <p:spPr>
          <a:xfrm>
            <a:off x="2951148" y="2656537"/>
            <a:ext cx="18481704" cy="10536526"/>
          </a:xfrm>
          <a:prstGeom prst="rect">
            <a:avLst/>
          </a:prstGeom>
          <a:ln w="12700">
            <a:miter lim="400000"/>
          </a:ln>
        </p:spPr>
      </p:pic>
      <p:pic>
        <p:nvPicPr>
          <p:cNvPr id="241" name="IMG_0907.jpeg" descr="IMG_0907.jpeg"/>
          <p:cNvPicPr>
            <a:picLocks noChangeAspect="1"/>
          </p:cNvPicPr>
          <p:nvPr/>
        </p:nvPicPr>
        <p:blipFill>
          <a:blip r:embed="rId3">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44" name="Implementazione"/>
          <p:cNvSpPr txBox="1"/>
          <p:nvPr>
            <p:ph type="title"/>
          </p:nvPr>
        </p:nvSpPr>
        <p:spPr>
          <a:prstGeom prst="rect">
            <a:avLst/>
          </a:prstGeom>
        </p:spPr>
        <p:txBody>
          <a:bodyPr/>
          <a:lstStyle/>
          <a:p>
            <a:pPr/>
            <a:r>
              <a:t>Implementazione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G_0928.jpeg" descr="IMG_0928.jpeg"/>
          <p:cNvPicPr>
            <a:picLocks noChangeAspect="0"/>
          </p:cNvPicPr>
          <p:nvPr>
            <p:ph type="pic" idx="21"/>
          </p:nvPr>
        </p:nvPicPr>
        <p:blipFill>
          <a:blip r:embed="rId2">
            <a:extLst/>
          </a:blip>
          <a:stretch>
            <a:fillRect/>
          </a:stretch>
        </p:blipFill>
        <p:spPr>
          <a:xfrm>
            <a:off x="16318210" y="3104460"/>
            <a:ext cx="6796634" cy="7507080"/>
          </a:xfrm>
          <a:prstGeom prst="rect">
            <a:avLst/>
          </a:prstGeom>
        </p:spPr>
      </p:pic>
      <p:pic>
        <p:nvPicPr>
          <p:cNvPr id="247" name="IMG_0927.jpeg" descr="IMG_0927.jpeg"/>
          <p:cNvPicPr>
            <a:picLocks noChangeAspect="0"/>
          </p:cNvPicPr>
          <p:nvPr>
            <p:ph type="pic" idx="22"/>
          </p:nvPr>
        </p:nvPicPr>
        <p:blipFill>
          <a:blip r:embed="rId3">
            <a:extLst/>
          </a:blip>
          <a:stretch>
            <a:fillRect/>
          </a:stretch>
        </p:blipFill>
        <p:spPr>
          <a:xfrm>
            <a:off x="8439070" y="3105308"/>
            <a:ext cx="7505860" cy="7505385"/>
          </a:xfrm>
          <a:prstGeom prst="rect">
            <a:avLst/>
          </a:prstGeom>
        </p:spPr>
      </p:pic>
      <p:pic>
        <p:nvPicPr>
          <p:cNvPr id="248" name="IMG_0926.jpeg" descr="IMG_0926.jpeg"/>
          <p:cNvPicPr>
            <a:picLocks noChangeAspect="0"/>
          </p:cNvPicPr>
          <p:nvPr>
            <p:ph type="pic" idx="23"/>
          </p:nvPr>
        </p:nvPicPr>
        <p:blipFill>
          <a:blip r:embed="rId4">
            <a:extLst/>
          </a:blip>
          <a:stretch>
            <a:fillRect/>
          </a:stretch>
        </p:blipFill>
        <p:spPr>
          <a:xfrm>
            <a:off x="454028" y="3148351"/>
            <a:ext cx="7611763" cy="7419298"/>
          </a:xfrm>
          <a:prstGeom prst="rect">
            <a:avLst/>
          </a:prstGeom>
        </p:spPr>
      </p:pic>
      <p:sp>
        <p:nvSpPr>
          <p:cNvPr id="249" name="Architettura MVC - Model View Controller"/>
          <p:cNvSpPr txBox="1"/>
          <p:nvPr>
            <p:ph type="title" idx="4294967295"/>
          </p:nvPr>
        </p:nvSpPr>
        <p:spPr>
          <a:xfrm>
            <a:off x="2347291" y="617123"/>
            <a:ext cx="21437601" cy="1714501"/>
          </a:xfrm>
          <a:prstGeom prst="rect">
            <a:avLst/>
          </a:prstGeom>
        </p:spPr>
        <p:txBody>
          <a:bodyPr anchor="b"/>
          <a:lstStyle/>
          <a:p>
            <a:pPr defTabSz="767715">
              <a:defRPr sz="9300">
                <a:effectLst>
                  <a:outerShdw sx="100000" sy="100000" kx="0" ky="0" algn="b" rotWithShape="0" blurRad="47244" dist="35433" dir="5400000">
                    <a:srgbClr val="000000"/>
                  </a:outerShdw>
                </a:effectLst>
              </a:defRPr>
            </a:pPr>
            <a:r>
              <a:t>Architettura </a:t>
            </a:r>
            <a:r>
              <a:rPr b="1">
                <a:latin typeface="Helvetica Neue"/>
                <a:ea typeface="Helvetica Neue"/>
                <a:cs typeface="Helvetica Neue"/>
                <a:sym typeface="Helvetica Neue"/>
              </a:rPr>
              <a:t>MVC</a:t>
            </a:r>
            <a:r>
              <a:t> - </a:t>
            </a:r>
            <a:r>
              <a:rPr b="1">
                <a:latin typeface="Helvetica Neue"/>
                <a:ea typeface="Helvetica Neue"/>
                <a:cs typeface="Helvetica Neue"/>
                <a:sym typeface="Helvetica Neue"/>
              </a:rPr>
              <a:t>M</a:t>
            </a:r>
            <a:r>
              <a:t>odel </a:t>
            </a:r>
            <a:r>
              <a:rPr b="1">
                <a:latin typeface="Helvetica Neue"/>
                <a:ea typeface="Helvetica Neue"/>
                <a:cs typeface="Helvetica Neue"/>
                <a:sym typeface="Helvetica Neue"/>
              </a:rPr>
              <a:t>V</a:t>
            </a:r>
            <a:r>
              <a:t>iew </a:t>
            </a:r>
            <a:r>
              <a:rPr b="1">
                <a:latin typeface="Helvetica Neue"/>
                <a:ea typeface="Helvetica Neue"/>
                <a:cs typeface="Helvetica Neue"/>
                <a:sym typeface="Helvetica Neue"/>
              </a:rPr>
              <a:t>C</a:t>
            </a:r>
            <a:r>
              <a:t>ontroller </a:t>
            </a:r>
          </a:p>
        </p:txBody>
      </p:sp>
      <p:pic>
        <p:nvPicPr>
          <p:cNvPr id="250" name="IMG_0907.jpeg" descr="IMG_0907.jpeg"/>
          <p:cNvPicPr>
            <a:picLocks noChangeAspect="1"/>
          </p:cNvPicPr>
          <p:nvPr/>
        </p:nvPicPr>
        <p:blipFill>
          <a:blip r:embed="rId5">
            <a:extLst/>
          </a:blip>
          <a:srcRect l="16899" t="27738" r="55198" b="21835"/>
          <a:stretch>
            <a:fillRect/>
          </a:stretch>
        </p:blipFill>
        <p:spPr>
          <a:xfrm>
            <a:off x="577896" y="726800"/>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MVC Pattern - Class Diagram"/>
          <p:cNvSpPr txBox="1"/>
          <p:nvPr>
            <p:ph type="title"/>
          </p:nvPr>
        </p:nvSpPr>
        <p:spPr>
          <a:xfrm>
            <a:off x="2834799" y="-186276"/>
            <a:ext cx="16731857" cy="3281447"/>
          </a:xfrm>
          <a:prstGeom prst="rect">
            <a:avLst/>
          </a:prstGeom>
        </p:spPr>
        <p:txBody>
          <a:bodyPr/>
          <a:lstStyle/>
          <a:p>
            <a:pPr/>
            <a:r>
              <a:t>MVC Pattern - Class Diagram</a:t>
            </a:r>
          </a:p>
        </p:txBody>
      </p:sp>
      <p:pic>
        <p:nvPicPr>
          <p:cNvPr id="253" name="IMG_0907.jpeg" descr="IMG_0907.jpeg"/>
          <p:cNvPicPr>
            <a:picLocks noChangeAspect="1"/>
          </p:cNvPicPr>
          <p:nvPr/>
        </p:nvPicPr>
        <p:blipFill>
          <a:blip r:embed="rId2">
            <a:extLst/>
          </a:blip>
          <a:srcRect l="16899" t="27738" r="55198" b="21835"/>
          <a:stretch>
            <a:fillRect/>
          </a:stretch>
        </p:blipFill>
        <p:spPr>
          <a:xfrm>
            <a:off x="486634" y="780651"/>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54" name="IMG_0937.jpeg" descr="IMG_0937.jpeg"/>
          <p:cNvPicPr>
            <a:picLocks noChangeAspect="1"/>
          </p:cNvPicPr>
          <p:nvPr/>
        </p:nvPicPr>
        <p:blipFill>
          <a:blip r:embed="rId3">
            <a:extLst/>
          </a:blip>
          <a:stretch>
            <a:fillRect/>
          </a:stretch>
        </p:blipFill>
        <p:spPr>
          <a:xfrm>
            <a:off x="6033766" y="2463983"/>
            <a:ext cx="12316468" cy="1092163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attern Controller - Handler"/>
          <p:cNvSpPr txBox="1"/>
          <p:nvPr>
            <p:ph type="title"/>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Controller - Handler</a:t>
            </a:r>
          </a:p>
        </p:txBody>
      </p:sp>
      <p:pic>
        <p:nvPicPr>
          <p:cNvPr id="25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58" name="L’utilizzo dell’architettura MVC implica l’utilizzo del pattern “Controller”, il quale è un oggetto che ha il compito di smistare e controllare le varie operazioni e interazioni tra model e view.…"/>
          <p:cNvSpPr txBox="1"/>
          <p:nvPr/>
        </p:nvSpPr>
        <p:spPr>
          <a:xfrm>
            <a:off x="1402163" y="2896594"/>
            <a:ext cx="11409254" cy="10056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L’utilizzo dell’architettura MVC implica l’utilizzo del pattern “</a:t>
            </a:r>
            <a:r>
              <a:rPr b="1">
                <a:latin typeface="Helvetica Neue"/>
                <a:ea typeface="Helvetica Neue"/>
                <a:cs typeface="Helvetica Neue"/>
                <a:sym typeface="Helvetica Neue"/>
              </a:rPr>
              <a:t>Controller</a:t>
            </a:r>
            <a:r>
              <a:t>”, il quale è un oggetto che ha il compito di smistare e controllare le varie operazioni e interazioni tra model e view.</a:t>
            </a:r>
          </a:p>
          <a:p>
            <a:pPr/>
            <a:r>
              <a:t>Nel software si è preferito creare controller dedicati ai casi d’uso, introducendo il concetto di Handler, i quali favoriscono una alta coesione limitando l’accoppiamento.</a:t>
            </a:r>
          </a:p>
        </p:txBody>
      </p:sp>
      <p:grpSp>
        <p:nvGrpSpPr>
          <p:cNvPr id="261" name="IMG_0928.jpeg"/>
          <p:cNvGrpSpPr/>
          <p:nvPr/>
        </p:nvGrpSpPr>
        <p:grpSpPr>
          <a:xfrm>
            <a:off x="14370682" y="2912112"/>
            <a:ext cx="8255419" cy="9121629"/>
            <a:chOff x="0" y="0"/>
            <a:chExt cx="8255417" cy="9121628"/>
          </a:xfrm>
        </p:grpSpPr>
        <p:pic>
          <p:nvPicPr>
            <p:cNvPr id="260" name="IMG_0928.jpeg" descr="IMG_0928.jpeg"/>
            <p:cNvPicPr>
              <a:picLocks noChangeAspect="1"/>
            </p:cNvPicPr>
            <p:nvPr/>
          </p:nvPicPr>
          <p:blipFill>
            <a:blip r:embed="rId3">
              <a:extLst/>
            </a:blip>
            <a:srcRect l="0" t="51" r="0" b="51"/>
            <a:stretch>
              <a:fillRect/>
            </a:stretch>
          </p:blipFill>
          <p:spPr>
            <a:xfrm>
              <a:off x="190499" y="190500"/>
              <a:ext cx="7874419" cy="8715229"/>
            </a:xfrm>
            <a:prstGeom prst="rect">
              <a:avLst/>
            </a:prstGeom>
            <a:ln>
              <a:noFill/>
            </a:ln>
            <a:effectLst/>
          </p:spPr>
        </p:pic>
        <p:pic>
          <p:nvPicPr>
            <p:cNvPr id="259" name="IMG_0928.jpeg" descr="IMG_0928.jpeg"/>
            <p:cNvPicPr>
              <a:picLocks noChangeAspect="0"/>
            </p:cNvPicPr>
            <p:nvPr/>
          </p:nvPicPr>
          <p:blipFill>
            <a:blip r:embed="rId4">
              <a:extLst/>
            </a:blip>
            <a:stretch>
              <a:fillRect/>
            </a:stretch>
          </p:blipFill>
          <p:spPr>
            <a:xfrm>
              <a:off x="0" y="-1"/>
              <a:ext cx="8255418" cy="9121630"/>
            </a:xfrm>
            <a:prstGeom prst="rect">
              <a:avLst/>
            </a:prstGeom>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si d’uso - Sequence"/>
          <p:cNvSpPr txBox="1"/>
          <p:nvPr>
            <p:ph type="title"/>
          </p:nvPr>
        </p:nvSpPr>
        <p:spPr>
          <a:xfrm>
            <a:off x="2478277" y="-149315"/>
            <a:ext cx="21437601" cy="3429001"/>
          </a:xfrm>
          <a:prstGeom prst="rect">
            <a:avLst/>
          </a:prstGeom>
        </p:spPr>
        <p:txBody>
          <a:bodyPr/>
          <a:lstStyle/>
          <a:p>
            <a:pPr/>
            <a:r>
              <a:t>Casi d’uso - Sequence</a:t>
            </a:r>
          </a:p>
        </p:txBody>
      </p:sp>
      <p:pic>
        <p:nvPicPr>
          <p:cNvPr id="264" name="IMG_0907.jpeg" descr="IMG_0907.jpeg"/>
          <p:cNvPicPr>
            <a:picLocks noChangeAspect="1"/>
          </p:cNvPicPr>
          <p:nvPr/>
        </p:nvPicPr>
        <p:blipFill>
          <a:blip r:embed="rId2">
            <a:extLst/>
          </a:blip>
          <a:srcRect l="16899" t="27738" r="55198" b="21835"/>
          <a:stretch>
            <a:fillRect/>
          </a:stretch>
        </p:blipFill>
        <p:spPr>
          <a:xfrm>
            <a:off x="468968" y="817612"/>
            <a:ext cx="1526382"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65" name="filmato-incollato.png" descr="filmato-incollato.png"/>
          <p:cNvPicPr>
            <a:picLocks noChangeAspect="1"/>
          </p:cNvPicPr>
          <p:nvPr/>
        </p:nvPicPr>
        <p:blipFill>
          <a:blip r:embed="rId3">
            <a:extLst/>
          </a:blip>
          <a:stretch>
            <a:fillRect/>
          </a:stretch>
        </p:blipFill>
        <p:spPr>
          <a:xfrm>
            <a:off x="1669370" y="2991915"/>
            <a:ext cx="21045260" cy="98657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68"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sp>
        <p:nvSpPr>
          <p:cNvPr id="269" name="Necessitando di una relazione con il database il software si è avvalso dell’uso del pattern creazionale Factory in combinazione con il DAO. I due risolvono la problematica di creare un oggetto in una specifica condizione e migliorare la sua coesione, in "/>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8990">
              <a:spcBef>
                <a:spcPts val="4900"/>
              </a:spcBef>
              <a:defRPr sz="4900">
                <a:effectLst>
                  <a:outerShdw sx="100000" sy="100000" kx="0" ky="0" algn="b" rotWithShape="0" blurRad="49784" dist="37338" dir="5400000">
                    <a:srgbClr val="000000"/>
                  </a:outerShdw>
                </a:effectLst>
              </a:defRPr>
            </a:pPr>
            <a:r>
              <a:t>Necessitando di una relazione con il database il software si è avvalso dell’uso del pattern creazionale </a:t>
            </a:r>
            <a:r>
              <a:rPr b="1">
                <a:latin typeface="Helvetica Neue"/>
                <a:ea typeface="Helvetica Neue"/>
                <a:cs typeface="Helvetica Neue"/>
                <a:sym typeface="Helvetica Neue"/>
              </a:rPr>
              <a:t>Factory</a:t>
            </a:r>
            <a:r>
              <a:t> in combinazione con il </a:t>
            </a:r>
            <a:r>
              <a:rPr b="1">
                <a:latin typeface="Helvetica Neue"/>
                <a:ea typeface="Helvetica Neue"/>
                <a:cs typeface="Helvetica Neue"/>
                <a:sym typeface="Helvetica Neue"/>
              </a:rPr>
              <a:t>DAO</a:t>
            </a:r>
            <a:r>
              <a:t>. I due risolvono la problematica di creare un oggetto in una specifica condizione e migliorare la sua coesione, in questo caso la connessione al database e le annesse interrogazioni.</a:t>
            </a:r>
          </a:p>
          <a:p>
            <a:pPr defTabSz="808990">
              <a:spcBef>
                <a:spcPts val="4900"/>
              </a:spcBef>
              <a:defRPr sz="4900">
                <a:effectLst>
                  <a:outerShdw sx="100000" sy="100000" kx="0" ky="0" algn="b" rotWithShape="0" blurRad="49784" dist="37338" dir="5400000">
                    <a:srgbClr val="000000"/>
                  </a:outerShdw>
                </a:effectLst>
              </a:defRPr>
            </a:pPr>
            <a:r>
              <a:t>Il concetto di Factory lo troviamo anche per la creazione dei controller specifici.</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Primo piano della porzione inferiore della ruota di una bicicletta" descr="Primo piano della porzione inferiore della ruota di una bicicletta"/>
          <p:cNvPicPr>
            <a:picLocks noChangeAspect="0"/>
          </p:cNvPicPr>
          <p:nvPr>
            <p:ph type="pic" idx="21"/>
          </p:nvPr>
        </p:nvPicPr>
        <p:blipFill>
          <a:blip r:embed="rId2">
            <a:extLst/>
          </a:blip>
          <a:stretch>
            <a:fillRect/>
          </a:stretch>
        </p:blipFill>
        <p:spPr>
          <a:xfrm>
            <a:off x="15562667" y="8844405"/>
            <a:ext cx="6027440" cy="4139516"/>
          </a:xfrm>
          <a:prstGeom prst="rect">
            <a:avLst/>
          </a:prstGeom>
        </p:spPr>
      </p:pic>
      <p:pic>
        <p:nvPicPr>
          <p:cNvPr id="272" name="Primo piano della catena di una bicicletta" descr="Primo piano della catena di una bicicletta"/>
          <p:cNvPicPr>
            <a:picLocks noChangeAspect="0"/>
          </p:cNvPicPr>
          <p:nvPr>
            <p:ph type="pic" idx="22"/>
          </p:nvPr>
        </p:nvPicPr>
        <p:blipFill>
          <a:blip r:embed="rId3">
            <a:extLst/>
          </a:blip>
          <a:stretch>
            <a:fillRect/>
          </a:stretch>
        </p:blipFill>
        <p:spPr>
          <a:xfrm>
            <a:off x="1540690" y="9823435"/>
            <a:ext cx="6190179" cy="1716408"/>
          </a:xfrm>
          <a:prstGeom prst="rect">
            <a:avLst/>
          </a:prstGeom>
        </p:spPr>
      </p:pic>
      <p:pic>
        <p:nvPicPr>
          <p:cNvPr id="273" name="IMG_0936.jpeg" descr="IMG_0936.jpeg"/>
          <p:cNvPicPr>
            <a:picLocks noChangeAspect="0"/>
          </p:cNvPicPr>
          <p:nvPr>
            <p:ph type="pic" idx="23"/>
          </p:nvPr>
        </p:nvPicPr>
        <p:blipFill>
          <a:blip r:embed="rId4">
            <a:extLst/>
          </a:blip>
          <a:stretch>
            <a:fillRect/>
          </a:stretch>
        </p:blipFill>
        <p:spPr>
          <a:xfrm>
            <a:off x="503980" y="2696298"/>
            <a:ext cx="23376040" cy="5905724"/>
          </a:xfrm>
          <a:prstGeom prst="rect">
            <a:avLst/>
          </a:prstGeom>
        </p:spPr>
      </p:pic>
      <p:sp>
        <p:nvSpPr>
          <p:cNvPr id="274" name="Pattern Factory - DAO"/>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Factory - DAO</a:t>
            </a:r>
          </a:p>
        </p:txBody>
      </p:sp>
      <p:pic>
        <p:nvPicPr>
          <p:cNvPr id="275" name="IMG_0907.jpeg" descr="IMG_0907.jpeg"/>
          <p:cNvPicPr>
            <a:picLocks noChangeAspect="1"/>
          </p:cNvPicPr>
          <p:nvPr/>
        </p:nvPicPr>
        <p:blipFill>
          <a:blip r:embed="rId5">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IMG_0908.png" descr="IMG_0908.png"/>
          <p:cNvPicPr>
            <a:picLocks noChangeAspect="0"/>
          </p:cNvPicPr>
          <p:nvPr>
            <p:ph type="pic" idx="21"/>
          </p:nvPr>
        </p:nvPicPr>
        <p:blipFill>
          <a:blip r:embed="rId2">
            <a:extLst/>
          </a:blip>
          <a:stretch>
            <a:fillRect/>
          </a:stretch>
        </p:blipFill>
        <p:spPr>
          <a:xfrm>
            <a:off x="12639946" y="449791"/>
            <a:ext cx="10654194" cy="12816418"/>
          </a:xfrm>
          <a:prstGeom prst="rect">
            <a:avLst/>
          </a:prstGeom>
        </p:spPr>
      </p:pic>
      <p:sp>
        <p:nvSpPr>
          <p:cNvPr id="149" name="Login View"/>
          <p:cNvSpPr txBox="1"/>
          <p:nvPr>
            <p:ph type="title"/>
          </p:nvPr>
        </p:nvSpPr>
        <p:spPr>
          <a:xfrm>
            <a:off x="2554918" y="625266"/>
            <a:ext cx="9639301" cy="1874071"/>
          </a:xfrm>
          <a:prstGeom prst="rect">
            <a:avLst/>
          </a:prstGeom>
        </p:spPr>
        <p:txBody>
          <a:bodyPr/>
          <a:lstStyle/>
          <a:p>
            <a:pPr/>
            <a:r>
              <a:t>Login View</a:t>
            </a:r>
          </a:p>
        </p:txBody>
      </p:sp>
      <p:sp>
        <p:nvSpPr>
          <p:cNvPr id="150" name="Schermata di accesso al programma, si richiede di inserire ID e PASSWORD per l’autenticazione dell’operatore"/>
          <p:cNvSpPr txBox="1"/>
          <p:nvPr>
            <p:ph type="body" sz="quarter" idx="1"/>
          </p:nvPr>
        </p:nvSpPr>
        <p:spPr>
          <a:xfrm>
            <a:off x="751893" y="4311650"/>
            <a:ext cx="9639301" cy="5092700"/>
          </a:xfrm>
          <a:prstGeom prst="rect">
            <a:avLst/>
          </a:prstGeom>
        </p:spPr>
        <p:txBody>
          <a:bodyPr/>
          <a:lstStyle>
            <a:lvl1pPr>
              <a:defRPr>
                <a:solidFill>
                  <a:srgbClr val="FFFFFF"/>
                </a:solidFill>
              </a:defRPr>
            </a:lvl1pPr>
          </a:lstStyle>
          <a:p>
            <a:pPr/>
            <a:r>
              <a:t>Schermata di accesso al programma, si richiede di inserire ID e PASSWORD per l’autenticazione dell’operatore</a:t>
            </a:r>
          </a:p>
        </p:txBody>
      </p:sp>
      <p:pic>
        <p:nvPicPr>
          <p:cNvPr id="151" name="IMG_0907.jpeg" descr="IMG_0907.jpeg"/>
          <p:cNvPicPr>
            <a:picLocks noChangeAspect="1"/>
          </p:cNvPicPr>
          <p:nvPr/>
        </p:nvPicPr>
        <p:blipFill>
          <a:blip r:embed="rId3">
            <a:extLst/>
          </a:blip>
          <a:srcRect l="16899" t="27738" r="55198" b="21835"/>
          <a:stretch>
            <a:fillRect/>
          </a:stretch>
        </p:blipFill>
        <p:spPr>
          <a:xfrm>
            <a:off x="582808" y="1031120"/>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Modello ERA del Database"/>
          <p:cNvSpPr txBox="1"/>
          <p:nvPr>
            <p:ph type="title" idx="4294967295"/>
          </p:nvPr>
        </p:nvSpPr>
        <p:spPr>
          <a:xfrm>
            <a:off x="2478277" y="-149315"/>
            <a:ext cx="21437601" cy="3429001"/>
          </a:xfrm>
          <a:prstGeom prst="rect">
            <a:avLst/>
          </a:prstGeom>
        </p:spPr>
        <p:txBody>
          <a:bodyPr/>
          <a:lstStyle/>
          <a:p>
            <a:pPr/>
            <a:r>
              <a:t>Modello ERA del Database</a:t>
            </a:r>
          </a:p>
        </p:txBody>
      </p:sp>
      <p:pic>
        <p:nvPicPr>
          <p:cNvPr id="278"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79" name="Immagine" descr="Immagine"/>
          <p:cNvPicPr>
            <a:picLocks noChangeAspect="1"/>
          </p:cNvPicPr>
          <p:nvPr/>
        </p:nvPicPr>
        <p:blipFill>
          <a:blip r:embed="rId3">
            <a:extLst/>
          </a:blip>
          <a:stretch>
            <a:fillRect/>
          </a:stretch>
        </p:blipFill>
        <p:spPr>
          <a:xfrm>
            <a:off x="11127070" y="3421304"/>
            <a:ext cx="12426189" cy="8781221"/>
          </a:xfrm>
          <a:prstGeom prst="rect">
            <a:avLst/>
          </a:prstGeom>
          <a:ln w="12700">
            <a:miter lim="400000"/>
          </a:ln>
        </p:spPr>
      </p:pic>
      <p:sp>
        <p:nvSpPr>
          <p:cNvPr id="280" name="Questo è il modello ERA del database con il quale il software si interfaccerà per le query, e per la persistenza dei dati.…"/>
          <p:cNvSpPr txBox="1"/>
          <p:nvPr/>
        </p:nvSpPr>
        <p:spPr>
          <a:xfrm>
            <a:off x="696643" y="4832125"/>
            <a:ext cx="9782501" cy="5959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Questo è il modello ERA del database con il quale il software si interfaccerà per le query, e per la persistenza dei dati.</a:t>
            </a:r>
          </a:p>
          <a:p>
            <a:pPr/>
            <a:r>
              <a:t>Si è utilizzato MySQL per l’implementazione.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3"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sp>
        <p:nvSpPr>
          <p:cNvPr id="284" name="L’interfaccia “Observer” verrà implementata dalla classe “WarehousmanView” perché è colei che verrà modificata a seguito di un evento specifico, cioè la risoluzione e l’eliminazione di una richiesta.…"/>
          <p:cNvSpPr txBox="1"/>
          <p:nvPr/>
        </p:nvSpPr>
        <p:spPr>
          <a:xfrm>
            <a:off x="1546424" y="3978553"/>
            <a:ext cx="21291152" cy="5758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775969">
              <a:spcBef>
                <a:spcPts val="4700"/>
              </a:spcBef>
              <a:defRPr sz="4700">
                <a:effectLst>
                  <a:outerShdw sx="100000" sy="100000" kx="0" ky="0" algn="b" rotWithShape="0" blurRad="47752" dist="35814" dir="5400000">
                    <a:srgbClr val="000000"/>
                  </a:outerShdw>
                </a:effectLst>
              </a:defRPr>
            </a:pPr>
            <a:r>
              <a:t>L’interfaccia “Observer” verrà implementata dalla classe “WarehousmanView” perché è colei che verrà modificata a seguito di un evento specifico, cioè la risoluzione e l’eliminazione di una richiesta. </a:t>
            </a:r>
          </a:p>
          <a:p>
            <a:pPr defTabSz="775969">
              <a:spcBef>
                <a:spcPts val="4700"/>
              </a:spcBef>
              <a:defRPr sz="4700">
                <a:effectLst>
                  <a:outerShdw sx="100000" sy="100000" kx="0" ky="0" algn="b" rotWithShape="0" blurRad="47752" dist="35814" dir="5400000">
                    <a:srgbClr val="000000"/>
                  </a:outerShdw>
                </a:effectLst>
              </a:defRPr>
            </a:pPr>
            <a:r>
              <a:t>Si troverà di conseguenza un oggetto “Observable” nella classe “WarehousemanController”, il quale avrà il compito di aggiungere la view come Observer”, e nella classe “WhPopUpDeleteRequestHandler” il quale ha il ruolo di notificare il cambiamento agli osservatori.</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G_0907.jpeg" descr="IMG_0907.jpeg"/>
          <p:cNvPicPr>
            <a:picLocks noChangeAspect="1"/>
          </p:cNvPicPr>
          <p:nvPr/>
        </p:nvPicPr>
        <p:blipFill>
          <a:blip r:embed="rId2">
            <a:extLst/>
          </a:blip>
          <a:srcRect l="16899" t="27738" r="55198" b="21835"/>
          <a:stretch>
            <a:fillRect/>
          </a:stretch>
        </p:blipFill>
        <p:spPr>
          <a:xfrm>
            <a:off x="637272" y="855961"/>
            <a:ext cx="1526383" cy="1495147"/>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sp>
        <p:nvSpPr>
          <p:cNvPr id="287" name="Pattern Observer"/>
          <p:cNvSpPr txBox="1"/>
          <p:nvPr>
            <p:ph type="title" idx="4294967295"/>
          </p:nvPr>
        </p:nvSpPr>
        <p:spPr>
          <a:xfrm>
            <a:off x="2478277" y="-149315"/>
            <a:ext cx="21437601" cy="3429001"/>
          </a:xfrm>
          <a:prstGeom prst="rect">
            <a:avLst/>
          </a:prstGeom>
        </p:spPr>
        <p:txBody>
          <a:bodyPr/>
          <a:lstStyle/>
          <a:p>
            <a:pPr/>
            <a:r>
              <a:t>Pattern </a:t>
            </a:r>
            <a:r>
              <a:rPr b="1">
                <a:latin typeface="Helvetica Neue"/>
                <a:ea typeface="Helvetica Neue"/>
                <a:cs typeface="Helvetica Neue"/>
                <a:sym typeface="Helvetica Neue"/>
              </a:rPr>
              <a:t>Observer</a:t>
            </a:r>
          </a:p>
        </p:txBody>
      </p:sp>
      <p:pic>
        <p:nvPicPr>
          <p:cNvPr id="288" name="IMG_0934.jpeg" descr="IMG_0934.jpeg"/>
          <p:cNvPicPr>
            <a:picLocks noChangeAspect="1"/>
          </p:cNvPicPr>
          <p:nvPr/>
        </p:nvPicPr>
        <p:blipFill>
          <a:blip r:embed="rId3">
            <a:extLst/>
          </a:blip>
          <a:stretch>
            <a:fillRect/>
          </a:stretch>
        </p:blipFill>
        <p:spPr>
          <a:xfrm>
            <a:off x="806554" y="3562585"/>
            <a:ext cx="10946932" cy="6590830"/>
          </a:xfrm>
          <a:prstGeom prst="rect">
            <a:avLst/>
          </a:prstGeom>
          <a:ln w="12700">
            <a:miter lim="400000"/>
          </a:ln>
        </p:spPr>
      </p:pic>
      <p:pic>
        <p:nvPicPr>
          <p:cNvPr id="289" name="IMG_0935.jpeg" descr="IMG_0935.jpeg"/>
          <p:cNvPicPr>
            <a:picLocks noChangeAspect="1"/>
          </p:cNvPicPr>
          <p:nvPr/>
        </p:nvPicPr>
        <p:blipFill>
          <a:blip r:embed="rId4">
            <a:extLst/>
          </a:blip>
          <a:stretch>
            <a:fillRect/>
          </a:stretch>
        </p:blipFill>
        <p:spPr>
          <a:xfrm>
            <a:off x="14125142" y="1607717"/>
            <a:ext cx="7373119" cy="1086862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Vista parziale di un ingranaggio metallico" descr="Vista parziale di un ingranaggio metallico"/>
          <p:cNvPicPr>
            <a:picLocks noChangeAspect="0"/>
          </p:cNvPicPr>
          <p:nvPr>
            <p:ph type="pic" idx="21"/>
          </p:nvPr>
        </p:nvPicPr>
        <p:blipFill>
          <a:blip r:embed="rId2">
            <a:extLst/>
          </a:blip>
          <a:stretch>
            <a:fillRect/>
          </a:stretch>
        </p:blipFill>
        <p:spPr>
          <a:xfrm>
            <a:off x="1282700" y="1135846"/>
            <a:ext cx="21818600" cy="8445501"/>
          </a:xfrm>
          <a:prstGeom prst="rect">
            <a:avLst/>
          </a:prstGeom>
        </p:spPr>
      </p:pic>
      <p:sp>
        <p:nvSpPr>
          <p:cNvPr id="292" name="Test"/>
          <p:cNvSpPr txBox="1"/>
          <p:nvPr>
            <p:ph type="title"/>
          </p:nvPr>
        </p:nvSpPr>
        <p:spPr>
          <a:prstGeom prst="rect">
            <a:avLst/>
          </a:prstGeom>
        </p:spPr>
        <p:txBody>
          <a:bodyPr/>
          <a:lstStyle/>
          <a:p>
            <a:pPr/>
            <a:r>
              <a:t>Test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est"/>
          <p:cNvSpPr txBox="1"/>
          <p:nvPr>
            <p:ph type="title"/>
          </p:nvPr>
        </p:nvSpPr>
        <p:spPr>
          <a:prstGeom prst="rect">
            <a:avLst/>
          </a:prstGeom>
        </p:spPr>
        <p:txBody>
          <a:bodyPr/>
          <a:lstStyle>
            <a:lvl1pPr algn="ctr"/>
          </a:lstStyle>
          <a:p>
            <a:pPr/>
            <a:r>
              <a:t>Test</a:t>
            </a:r>
          </a:p>
        </p:txBody>
      </p:sp>
      <p:sp>
        <p:nvSpPr>
          <p:cNvPr id="295" name="Framework JUnit 5"/>
          <p:cNvSpPr txBox="1"/>
          <p:nvPr/>
        </p:nvSpPr>
        <p:spPr>
          <a:xfrm>
            <a:off x="1473200" y="2992795"/>
            <a:ext cx="21437600" cy="16497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spcBef>
                <a:spcPts val="0"/>
              </a:spcBef>
              <a:defRPr sz="5800"/>
            </a:pPr>
            <a:r>
              <a:t>Framework </a:t>
            </a:r>
            <a:r>
              <a:rPr b="1">
                <a:latin typeface="Helvetica Neue"/>
                <a:ea typeface="Helvetica Neue"/>
                <a:cs typeface="Helvetica Neue"/>
                <a:sym typeface="Helvetica Neue"/>
              </a:rPr>
              <a:t>JUnit 5</a:t>
            </a:r>
          </a:p>
        </p:txBody>
      </p:sp>
      <p:pic>
        <p:nvPicPr>
          <p:cNvPr id="296" name="IMG_0907.jpeg" descr="IMG_0907.jpeg"/>
          <p:cNvPicPr>
            <a:picLocks noChangeAspect="1"/>
          </p:cNvPicPr>
          <p:nvPr/>
        </p:nvPicPr>
        <p:blipFill>
          <a:blip r:embed="rId2">
            <a:extLst/>
          </a:blip>
          <a:srcRect l="16899" t="27738" r="55198" b="21835"/>
          <a:stretch>
            <a:fillRect/>
          </a:stretch>
        </p:blipFill>
        <p:spPr>
          <a:xfrm>
            <a:off x="709403" y="1322527"/>
            <a:ext cx="1526382" cy="1495146"/>
          </a:xfrm>
          <a:custGeom>
            <a:avLst/>
            <a:gdLst/>
            <a:ahLst/>
            <a:cxnLst>
              <a:cxn ang="0">
                <a:pos x="wd2" y="hd2"/>
              </a:cxn>
              <a:cxn ang="5400000">
                <a:pos x="wd2" y="hd2"/>
              </a:cxn>
              <a:cxn ang="10800000">
                <a:pos x="wd2" y="hd2"/>
              </a:cxn>
              <a:cxn ang="16200000">
                <a:pos x="wd2" y="hd2"/>
              </a:cxn>
            </a:cxnLst>
            <a:rect l="0" t="0" r="r" b="b"/>
            <a:pathLst>
              <a:path w="21600" h="21515" fill="norm" stroke="1" extrusionOk="0">
                <a:moveTo>
                  <a:pt x="10104" y="15"/>
                </a:moveTo>
                <a:cubicBezTo>
                  <a:pt x="8797" y="104"/>
                  <a:pt x="7246" y="486"/>
                  <a:pt x="6358" y="945"/>
                </a:cubicBezTo>
                <a:cubicBezTo>
                  <a:pt x="6246" y="1003"/>
                  <a:pt x="5896" y="1181"/>
                  <a:pt x="5577" y="1339"/>
                </a:cubicBezTo>
                <a:cubicBezTo>
                  <a:pt x="5060" y="1597"/>
                  <a:pt x="4709" y="1820"/>
                  <a:pt x="4336" y="2122"/>
                </a:cubicBezTo>
                <a:cubicBezTo>
                  <a:pt x="3594" y="2722"/>
                  <a:pt x="3395" y="2888"/>
                  <a:pt x="3072" y="3196"/>
                </a:cubicBezTo>
                <a:cubicBezTo>
                  <a:pt x="2651" y="3597"/>
                  <a:pt x="1702" y="4837"/>
                  <a:pt x="1702" y="4989"/>
                </a:cubicBezTo>
                <a:cubicBezTo>
                  <a:pt x="1702" y="5043"/>
                  <a:pt x="1671" y="5092"/>
                  <a:pt x="1629" y="5092"/>
                </a:cubicBezTo>
                <a:cubicBezTo>
                  <a:pt x="1586" y="5092"/>
                  <a:pt x="1550" y="5125"/>
                  <a:pt x="1550" y="5172"/>
                </a:cubicBezTo>
                <a:cubicBezTo>
                  <a:pt x="1550" y="5218"/>
                  <a:pt x="1442" y="5411"/>
                  <a:pt x="1314" y="5600"/>
                </a:cubicBezTo>
                <a:cubicBezTo>
                  <a:pt x="1186" y="5789"/>
                  <a:pt x="1084" y="6000"/>
                  <a:pt x="1084" y="6068"/>
                </a:cubicBezTo>
                <a:cubicBezTo>
                  <a:pt x="1084" y="6136"/>
                  <a:pt x="1048" y="6194"/>
                  <a:pt x="1005" y="6194"/>
                </a:cubicBezTo>
                <a:cubicBezTo>
                  <a:pt x="963" y="6194"/>
                  <a:pt x="927" y="6248"/>
                  <a:pt x="927" y="6314"/>
                </a:cubicBezTo>
                <a:cubicBezTo>
                  <a:pt x="927" y="6379"/>
                  <a:pt x="896" y="6502"/>
                  <a:pt x="854" y="6588"/>
                </a:cubicBezTo>
                <a:cubicBezTo>
                  <a:pt x="811" y="6674"/>
                  <a:pt x="739" y="6816"/>
                  <a:pt x="696" y="6902"/>
                </a:cubicBezTo>
                <a:cubicBezTo>
                  <a:pt x="654" y="6988"/>
                  <a:pt x="618" y="7129"/>
                  <a:pt x="618" y="7216"/>
                </a:cubicBezTo>
                <a:cubicBezTo>
                  <a:pt x="618" y="7303"/>
                  <a:pt x="587" y="7370"/>
                  <a:pt x="545" y="7370"/>
                </a:cubicBezTo>
                <a:cubicBezTo>
                  <a:pt x="502" y="7370"/>
                  <a:pt x="466" y="7477"/>
                  <a:pt x="466" y="7604"/>
                </a:cubicBezTo>
                <a:cubicBezTo>
                  <a:pt x="466" y="7732"/>
                  <a:pt x="430" y="7858"/>
                  <a:pt x="388" y="7884"/>
                </a:cubicBezTo>
                <a:cubicBezTo>
                  <a:pt x="345" y="7911"/>
                  <a:pt x="309" y="8070"/>
                  <a:pt x="309" y="8238"/>
                </a:cubicBezTo>
                <a:cubicBezTo>
                  <a:pt x="309" y="8406"/>
                  <a:pt x="273" y="8566"/>
                  <a:pt x="230" y="8592"/>
                </a:cubicBezTo>
                <a:cubicBezTo>
                  <a:pt x="188" y="8619"/>
                  <a:pt x="157" y="8815"/>
                  <a:pt x="157" y="9027"/>
                </a:cubicBezTo>
                <a:cubicBezTo>
                  <a:pt x="157" y="9238"/>
                  <a:pt x="121" y="9434"/>
                  <a:pt x="79" y="9461"/>
                </a:cubicBezTo>
                <a:cubicBezTo>
                  <a:pt x="27" y="9493"/>
                  <a:pt x="0" y="10144"/>
                  <a:pt x="0" y="10797"/>
                </a:cubicBezTo>
                <a:cubicBezTo>
                  <a:pt x="0" y="11450"/>
                  <a:pt x="27" y="12101"/>
                  <a:pt x="79" y="12133"/>
                </a:cubicBezTo>
                <a:cubicBezTo>
                  <a:pt x="121" y="12160"/>
                  <a:pt x="157" y="12396"/>
                  <a:pt x="157" y="12653"/>
                </a:cubicBezTo>
                <a:cubicBezTo>
                  <a:pt x="157" y="12912"/>
                  <a:pt x="187" y="13121"/>
                  <a:pt x="230" y="13121"/>
                </a:cubicBezTo>
                <a:cubicBezTo>
                  <a:pt x="273" y="13121"/>
                  <a:pt x="309" y="13241"/>
                  <a:pt x="309" y="13390"/>
                </a:cubicBezTo>
                <a:cubicBezTo>
                  <a:pt x="309" y="13539"/>
                  <a:pt x="345" y="13683"/>
                  <a:pt x="388" y="13710"/>
                </a:cubicBezTo>
                <a:cubicBezTo>
                  <a:pt x="430" y="13736"/>
                  <a:pt x="466" y="13862"/>
                  <a:pt x="466" y="13989"/>
                </a:cubicBezTo>
                <a:cubicBezTo>
                  <a:pt x="466" y="14117"/>
                  <a:pt x="502" y="14224"/>
                  <a:pt x="545" y="14224"/>
                </a:cubicBezTo>
                <a:cubicBezTo>
                  <a:pt x="587" y="14224"/>
                  <a:pt x="618" y="14290"/>
                  <a:pt x="618" y="14372"/>
                </a:cubicBezTo>
                <a:cubicBezTo>
                  <a:pt x="618" y="14454"/>
                  <a:pt x="726" y="14725"/>
                  <a:pt x="854" y="14972"/>
                </a:cubicBezTo>
                <a:cubicBezTo>
                  <a:pt x="981" y="15219"/>
                  <a:pt x="1084" y="15465"/>
                  <a:pt x="1084" y="15526"/>
                </a:cubicBezTo>
                <a:cubicBezTo>
                  <a:pt x="1084" y="15586"/>
                  <a:pt x="1113" y="15640"/>
                  <a:pt x="1146" y="15640"/>
                </a:cubicBezTo>
                <a:cubicBezTo>
                  <a:pt x="1178" y="15640"/>
                  <a:pt x="1263" y="15769"/>
                  <a:pt x="1337" y="15931"/>
                </a:cubicBezTo>
                <a:cubicBezTo>
                  <a:pt x="1565" y="16431"/>
                  <a:pt x="1755" y="16737"/>
                  <a:pt x="2100" y="17159"/>
                </a:cubicBezTo>
                <a:cubicBezTo>
                  <a:pt x="2935" y="18177"/>
                  <a:pt x="3741" y="18977"/>
                  <a:pt x="4302" y="19352"/>
                </a:cubicBezTo>
                <a:cubicBezTo>
                  <a:pt x="4513" y="19493"/>
                  <a:pt x="4752" y="19674"/>
                  <a:pt x="4836" y="19752"/>
                </a:cubicBezTo>
                <a:cubicBezTo>
                  <a:pt x="5087" y="19985"/>
                  <a:pt x="6647" y="20730"/>
                  <a:pt x="7419" y="20985"/>
                </a:cubicBezTo>
                <a:cubicBezTo>
                  <a:pt x="8065" y="21199"/>
                  <a:pt x="9003" y="21401"/>
                  <a:pt x="9755" y="21494"/>
                </a:cubicBezTo>
                <a:cubicBezTo>
                  <a:pt x="10285" y="21559"/>
                  <a:pt x="12201" y="21465"/>
                  <a:pt x="12811" y="21345"/>
                </a:cubicBezTo>
                <a:cubicBezTo>
                  <a:pt x="13587" y="21192"/>
                  <a:pt x="15120" y="20662"/>
                  <a:pt x="15832" y="20300"/>
                </a:cubicBezTo>
                <a:cubicBezTo>
                  <a:pt x="17087" y="19662"/>
                  <a:pt x="18591" y="18362"/>
                  <a:pt x="19550" y="17090"/>
                </a:cubicBezTo>
                <a:cubicBezTo>
                  <a:pt x="19940" y="16574"/>
                  <a:pt x="20516" y="15544"/>
                  <a:pt x="20516" y="15360"/>
                </a:cubicBezTo>
                <a:cubicBezTo>
                  <a:pt x="20516" y="15297"/>
                  <a:pt x="20552" y="15246"/>
                  <a:pt x="20595" y="15246"/>
                </a:cubicBezTo>
                <a:cubicBezTo>
                  <a:pt x="20637" y="15246"/>
                  <a:pt x="20668" y="15195"/>
                  <a:pt x="20668" y="15132"/>
                </a:cubicBezTo>
                <a:cubicBezTo>
                  <a:pt x="20668" y="15068"/>
                  <a:pt x="20740" y="14886"/>
                  <a:pt x="20825" y="14732"/>
                </a:cubicBezTo>
                <a:cubicBezTo>
                  <a:pt x="20910" y="14578"/>
                  <a:pt x="20982" y="14368"/>
                  <a:pt x="20982" y="14264"/>
                </a:cubicBezTo>
                <a:cubicBezTo>
                  <a:pt x="20982" y="14159"/>
                  <a:pt x="21013" y="14050"/>
                  <a:pt x="21055" y="14024"/>
                </a:cubicBezTo>
                <a:cubicBezTo>
                  <a:pt x="21098" y="13997"/>
                  <a:pt x="21134" y="13874"/>
                  <a:pt x="21134" y="13750"/>
                </a:cubicBezTo>
                <a:cubicBezTo>
                  <a:pt x="21134" y="13625"/>
                  <a:pt x="21170" y="13502"/>
                  <a:pt x="21212" y="13475"/>
                </a:cubicBezTo>
                <a:cubicBezTo>
                  <a:pt x="21255" y="13449"/>
                  <a:pt x="21291" y="13305"/>
                  <a:pt x="21291" y="13156"/>
                </a:cubicBezTo>
                <a:cubicBezTo>
                  <a:pt x="21291" y="13007"/>
                  <a:pt x="21322" y="12881"/>
                  <a:pt x="21364" y="12881"/>
                </a:cubicBezTo>
                <a:cubicBezTo>
                  <a:pt x="21410" y="12881"/>
                  <a:pt x="21443" y="12579"/>
                  <a:pt x="21443" y="12133"/>
                </a:cubicBezTo>
                <a:cubicBezTo>
                  <a:pt x="21443" y="11687"/>
                  <a:pt x="21475" y="11385"/>
                  <a:pt x="21521" y="11385"/>
                </a:cubicBezTo>
                <a:cubicBezTo>
                  <a:pt x="21567" y="11385"/>
                  <a:pt x="21600" y="11124"/>
                  <a:pt x="21600" y="10757"/>
                </a:cubicBezTo>
                <a:cubicBezTo>
                  <a:pt x="21600" y="10390"/>
                  <a:pt x="21567" y="10129"/>
                  <a:pt x="21521" y="10129"/>
                </a:cubicBezTo>
                <a:cubicBezTo>
                  <a:pt x="21475" y="10129"/>
                  <a:pt x="21443" y="9827"/>
                  <a:pt x="21443" y="9381"/>
                </a:cubicBezTo>
                <a:cubicBezTo>
                  <a:pt x="21443" y="8935"/>
                  <a:pt x="21410" y="8632"/>
                  <a:pt x="21364" y="8632"/>
                </a:cubicBezTo>
                <a:cubicBezTo>
                  <a:pt x="21322" y="8632"/>
                  <a:pt x="21291" y="8513"/>
                  <a:pt x="21291" y="8364"/>
                </a:cubicBezTo>
                <a:cubicBezTo>
                  <a:pt x="21291" y="8215"/>
                  <a:pt x="21255" y="8071"/>
                  <a:pt x="21212" y="8044"/>
                </a:cubicBezTo>
                <a:cubicBezTo>
                  <a:pt x="21170" y="8017"/>
                  <a:pt x="21134" y="7873"/>
                  <a:pt x="21134" y="7724"/>
                </a:cubicBezTo>
                <a:cubicBezTo>
                  <a:pt x="21134" y="7575"/>
                  <a:pt x="21098" y="7450"/>
                  <a:pt x="21055" y="7450"/>
                </a:cubicBezTo>
                <a:cubicBezTo>
                  <a:pt x="21013" y="7450"/>
                  <a:pt x="20982" y="7367"/>
                  <a:pt x="20982" y="7262"/>
                </a:cubicBezTo>
                <a:cubicBezTo>
                  <a:pt x="20982" y="7156"/>
                  <a:pt x="20946" y="7043"/>
                  <a:pt x="20904" y="7016"/>
                </a:cubicBezTo>
                <a:cubicBezTo>
                  <a:pt x="20861" y="6989"/>
                  <a:pt x="20825" y="6882"/>
                  <a:pt x="20825" y="6776"/>
                </a:cubicBezTo>
                <a:cubicBezTo>
                  <a:pt x="20825" y="6671"/>
                  <a:pt x="20789" y="6588"/>
                  <a:pt x="20746" y="6588"/>
                </a:cubicBezTo>
                <a:cubicBezTo>
                  <a:pt x="20704" y="6588"/>
                  <a:pt x="20668" y="6538"/>
                  <a:pt x="20668" y="6479"/>
                </a:cubicBezTo>
                <a:cubicBezTo>
                  <a:pt x="20668" y="6365"/>
                  <a:pt x="20180" y="5364"/>
                  <a:pt x="19932" y="4972"/>
                </a:cubicBezTo>
                <a:cubicBezTo>
                  <a:pt x="19334" y="4028"/>
                  <a:pt x="18518" y="3144"/>
                  <a:pt x="17382" y="2208"/>
                </a:cubicBezTo>
                <a:cubicBezTo>
                  <a:pt x="16433" y="1424"/>
                  <a:pt x="14568" y="552"/>
                  <a:pt x="13193" y="249"/>
                </a:cubicBezTo>
                <a:cubicBezTo>
                  <a:pt x="12374" y="68"/>
                  <a:pt x="10919" y="-41"/>
                  <a:pt x="10104" y="15"/>
                </a:cubicBezTo>
                <a:close/>
              </a:path>
            </a:pathLst>
          </a:custGeom>
          <a:ln w="12700">
            <a:miter lim="400000"/>
          </a:ln>
        </p:spPr>
      </p:pic>
      <p:pic>
        <p:nvPicPr>
          <p:cNvPr id="297" name="IMG_0932.jpeg" descr="IMG_0932.jpeg"/>
          <p:cNvPicPr>
            <a:picLocks noChangeAspect="1"/>
          </p:cNvPicPr>
          <p:nvPr/>
        </p:nvPicPr>
        <p:blipFill>
          <a:blip r:embed="rId3">
            <a:extLst/>
          </a:blip>
          <a:stretch>
            <a:fillRect/>
          </a:stretch>
        </p:blipFill>
        <p:spPr>
          <a:xfrm>
            <a:off x="910034" y="5990432"/>
            <a:ext cx="9308168" cy="5292880"/>
          </a:xfrm>
          <a:prstGeom prst="rect">
            <a:avLst/>
          </a:prstGeom>
          <a:ln w="12700">
            <a:miter lim="400000"/>
          </a:ln>
        </p:spPr>
      </p:pic>
      <p:pic>
        <p:nvPicPr>
          <p:cNvPr id="298" name="IMG_0933.jpeg" descr="IMG_0933.jpeg"/>
          <p:cNvPicPr>
            <a:picLocks noChangeAspect="1"/>
          </p:cNvPicPr>
          <p:nvPr/>
        </p:nvPicPr>
        <p:blipFill>
          <a:blip r:embed="rId4">
            <a:extLst/>
          </a:blip>
          <a:srcRect l="0" t="0" r="0" b="0"/>
          <a:stretch>
            <a:fillRect/>
          </a:stretch>
        </p:blipFill>
        <p:spPr>
          <a:xfrm>
            <a:off x="12567678" y="4192562"/>
            <a:ext cx="10787988" cy="888861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G_8157.jpeg" descr="IMG_8157.jpeg"/>
          <p:cNvPicPr>
            <a:picLocks noChangeAspect="1"/>
          </p:cNvPicPr>
          <p:nvPr>
            <p:ph type="pic" idx="21"/>
          </p:nvPr>
        </p:nvPicPr>
        <p:blipFill>
          <a:blip r:embed="rId2">
            <a:extLst/>
          </a:blip>
          <a:srcRect l="0" t="32444" r="0" b="18160"/>
          <a:stretch>
            <a:fillRect/>
          </a:stretch>
        </p:blipFill>
        <p:spPr>
          <a:xfrm>
            <a:off x="2546747" y="1432519"/>
            <a:ext cx="19290479" cy="10850896"/>
          </a:xfrm>
          <a:prstGeom prst="rect">
            <a:avLst/>
          </a:prstGeom>
        </p:spPr>
      </p:pic>
      <p:sp>
        <p:nvSpPr>
          <p:cNvPr id="301" name="Grazie per l’attenzione"/>
          <p:cNvSpPr txBox="1"/>
          <p:nvPr>
            <p:ph type="title" idx="4294967295"/>
          </p:nvPr>
        </p:nvSpPr>
        <p:spPr>
          <a:xfrm>
            <a:off x="1473200" y="417615"/>
            <a:ext cx="21437600" cy="3429001"/>
          </a:xfrm>
          <a:prstGeom prst="rect">
            <a:avLst/>
          </a:prstGeom>
        </p:spPr>
        <p:txBody>
          <a:bodyPr/>
          <a:lstStyle>
            <a:lvl1pPr algn="ctr"/>
          </a:lstStyle>
          <a:p>
            <a:pPr/>
            <a:r>
              <a:t>Grazie per l’attenzione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G_0918.png" descr="IMG_0918.png"/>
          <p:cNvPicPr>
            <a:picLocks noChangeAspect="0"/>
          </p:cNvPicPr>
          <p:nvPr>
            <p:ph type="pic" idx="21"/>
          </p:nvPr>
        </p:nvPicPr>
        <p:blipFill>
          <a:blip r:embed="rId2">
            <a:extLst/>
          </a:blip>
          <a:stretch>
            <a:fillRect/>
          </a:stretch>
        </p:blipFill>
        <p:spPr>
          <a:xfrm>
            <a:off x="13203986" y="6336196"/>
            <a:ext cx="6885110" cy="6910511"/>
          </a:xfrm>
          <a:prstGeom prst="rect">
            <a:avLst/>
          </a:prstGeom>
        </p:spPr>
      </p:pic>
      <p:pic>
        <p:nvPicPr>
          <p:cNvPr id="154" name="IMG_0912.png" descr="IMG_0912.png"/>
          <p:cNvPicPr>
            <a:picLocks noChangeAspect="0"/>
          </p:cNvPicPr>
          <p:nvPr>
            <p:ph type="pic" idx="22"/>
          </p:nvPr>
        </p:nvPicPr>
        <p:blipFill>
          <a:blip r:embed="rId3">
            <a:extLst/>
          </a:blip>
          <a:stretch>
            <a:fillRect/>
          </a:stretch>
        </p:blipFill>
        <p:spPr>
          <a:xfrm>
            <a:off x="15907013" y="245063"/>
            <a:ext cx="7231721" cy="7326116"/>
          </a:xfrm>
          <a:prstGeom prst="rect">
            <a:avLst/>
          </a:prstGeom>
        </p:spPr>
      </p:pic>
      <p:pic>
        <p:nvPicPr>
          <p:cNvPr id="155" name="IMG_0914.png" descr="IMG_0914.png"/>
          <p:cNvPicPr>
            <a:picLocks noChangeAspect="0"/>
          </p:cNvPicPr>
          <p:nvPr>
            <p:ph type="pic" idx="23"/>
          </p:nvPr>
        </p:nvPicPr>
        <p:blipFill>
          <a:blip r:embed="rId4">
            <a:extLst/>
          </a:blip>
          <a:stretch>
            <a:fillRect/>
          </a:stretch>
        </p:blipFill>
        <p:spPr>
          <a:xfrm>
            <a:off x="510549" y="380134"/>
            <a:ext cx="11520661" cy="1295573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G_0922.png" descr="IMG_0922.png"/>
          <p:cNvPicPr>
            <a:picLocks noChangeAspect="0"/>
          </p:cNvPicPr>
          <p:nvPr>
            <p:ph type="pic" idx="21"/>
          </p:nvPr>
        </p:nvPicPr>
        <p:blipFill>
          <a:blip r:embed="rId2">
            <a:extLst/>
          </a:blip>
          <a:stretch>
            <a:fillRect/>
          </a:stretch>
        </p:blipFill>
        <p:spPr>
          <a:xfrm>
            <a:off x="15199559" y="230519"/>
            <a:ext cx="8727386" cy="8752786"/>
          </a:xfrm>
          <a:prstGeom prst="rect">
            <a:avLst/>
          </a:prstGeom>
        </p:spPr>
      </p:pic>
      <p:pic>
        <p:nvPicPr>
          <p:cNvPr id="158" name="IMG_0910.png" descr="IMG_0910.png"/>
          <p:cNvPicPr>
            <a:picLocks noChangeAspect="0"/>
          </p:cNvPicPr>
          <p:nvPr>
            <p:ph type="pic" idx="22"/>
          </p:nvPr>
        </p:nvPicPr>
        <p:blipFill>
          <a:blip r:embed="rId3">
            <a:extLst/>
          </a:blip>
          <a:stretch>
            <a:fillRect/>
          </a:stretch>
        </p:blipFill>
        <p:spPr>
          <a:xfrm>
            <a:off x="13063002" y="5847209"/>
            <a:ext cx="7300912" cy="7406750"/>
          </a:xfrm>
          <a:prstGeom prst="rect">
            <a:avLst/>
          </a:prstGeom>
        </p:spPr>
      </p:pic>
      <p:pic>
        <p:nvPicPr>
          <p:cNvPr id="159" name="IMG_0916.png" descr="IMG_0916.png"/>
          <p:cNvPicPr>
            <a:picLocks noChangeAspect="0"/>
          </p:cNvPicPr>
          <p:nvPr>
            <p:ph type="pic" idx="23"/>
          </p:nvPr>
        </p:nvPicPr>
        <p:blipFill>
          <a:blip r:embed="rId4">
            <a:extLst/>
          </a:blip>
          <a:stretch>
            <a:fillRect/>
          </a:stretch>
        </p:blipFill>
        <p:spPr>
          <a:xfrm>
            <a:off x="505420" y="378618"/>
            <a:ext cx="11558775" cy="12958764"/>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0924.png" descr="IMG_0924.png"/>
          <p:cNvPicPr>
            <a:picLocks noChangeAspect="0"/>
          </p:cNvPicPr>
          <p:nvPr>
            <p:ph type="pic" idx="22"/>
          </p:nvPr>
        </p:nvPicPr>
        <p:blipFill>
          <a:blip r:embed="rId2">
            <a:extLst/>
          </a:blip>
          <a:stretch>
            <a:fillRect/>
          </a:stretch>
        </p:blipFill>
        <p:spPr>
          <a:xfrm>
            <a:off x="12239311" y="2197599"/>
            <a:ext cx="11685954" cy="9320801"/>
          </a:xfrm>
          <a:prstGeom prst="rect">
            <a:avLst/>
          </a:prstGeom>
        </p:spPr>
      </p:pic>
      <p:pic>
        <p:nvPicPr>
          <p:cNvPr id="162" name="IMG_0920.png" descr="IMG_0920.png"/>
          <p:cNvPicPr>
            <a:picLocks noChangeAspect="0"/>
          </p:cNvPicPr>
          <p:nvPr>
            <p:ph type="pic" idx="23"/>
          </p:nvPr>
        </p:nvPicPr>
        <p:blipFill>
          <a:blip r:embed="rId3">
            <a:extLst/>
          </a:blip>
          <a:stretch>
            <a:fillRect/>
          </a:stretch>
        </p:blipFill>
        <p:spPr>
          <a:xfrm>
            <a:off x="500513" y="324919"/>
            <a:ext cx="11578087" cy="13066165"/>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G_0923.png" descr="IMG_0923.png"/>
          <p:cNvPicPr>
            <a:picLocks noChangeAspect="0"/>
          </p:cNvPicPr>
          <p:nvPr>
            <p:ph type="pic" idx="21"/>
          </p:nvPr>
        </p:nvPicPr>
        <p:blipFill>
          <a:blip r:embed="rId2">
            <a:extLst/>
          </a:blip>
          <a:stretch>
            <a:fillRect/>
          </a:stretch>
        </p:blipFill>
        <p:spPr>
          <a:xfrm>
            <a:off x="12146029" y="6271460"/>
            <a:ext cx="7785101" cy="7110390"/>
          </a:xfrm>
          <a:prstGeom prst="rect">
            <a:avLst/>
          </a:prstGeom>
        </p:spPr>
      </p:pic>
      <p:pic>
        <p:nvPicPr>
          <p:cNvPr id="165" name="IMG_0921.png" descr="IMG_0921.png"/>
          <p:cNvPicPr>
            <a:picLocks noChangeAspect="0"/>
          </p:cNvPicPr>
          <p:nvPr>
            <p:ph type="pic" idx="22"/>
          </p:nvPr>
        </p:nvPicPr>
        <p:blipFill>
          <a:blip r:embed="rId3">
            <a:extLst/>
          </a:blip>
          <a:stretch>
            <a:fillRect/>
          </a:stretch>
        </p:blipFill>
        <p:spPr>
          <a:xfrm>
            <a:off x="16913570" y="220949"/>
            <a:ext cx="6792396" cy="7606487"/>
          </a:xfrm>
          <a:prstGeom prst="rect">
            <a:avLst/>
          </a:prstGeom>
        </p:spPr>
      </p:pic>
      <p:pic>
        <p:nvPicPr>
          <p:cNvPr id="166" name="IMG_0919.png" descr="IMG_0919.png"/>
          <p:cNvPicPr>
            <a:picLocks noChangeAspect="0"/>
          </p:cNvPicPr>
          <p:nvPr>
            <p:ph type="pic" idx="23"/>
          </p:nvPr>
        </p:nvPicPr>
        <p:blipFill>
          <a:blip r:embed="rId4">
            <a:extLst/>
          </a:blip>
          <a:stretch>
            <a:fillRect/>
          </a:stretch>
        </p:blipFill>
        <p:spPr>
          <a:xfrm>
            <a:off x="499063" y="336805"/>
            <a:ext cx="11565657" cy="1304239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G_0917.png" descr="IMG_0917.png"/>
          <p:cNvPicPr>
            <a:picLocks noChangeAspect="0"/>
          </p:cNvPicPr>
          <p:nvPr>
            <p:ph type="pic" idx="21"/>
          </p:nvPr>
        </p:nvPicPr>
        <p:blipFill>
          <a:blip r:embed="rId2">
            <a:extLst/>
          </a:blip>
          <a:stretch>
            <a:fillRect/>
          </a:stretch>
        </p:blipFill>
        <p:spPr>
          <a:xfrm>
            <a:off x="13660772" y="1871491"/>
            <a:ext cx="10227979" cy="9450185"/>
          </a:xfrm>
          <a:prstGeom prst="rect">
            <a:avLst/>
          </a:prstGeom>
        </p:spPr>
      </p:pic>
      <p:pic>
        <p:nvPicPr>
          <p:cNvPr id="169" name="IMG_0915.png" descr="IMG_0915.png"/>
          <p:cNvPicPr>
            <a:picLocks noChangeAspect="0"/>
          </p:cNvPicPr>
          <p:nvPr>
            <p:ph type="pic" idx="23"/>
          </p:nvPr>
        </p:nvPicPr>
        <p:blipFill>
          <a:blip r:embed="rId3">
            <a:extLst/>
          </a:blip>
          <a:stretch>
            <a:fillRect/>
          </a:stretch>
        </p:blipFill>
        <p:spPr>
          <a:xfrm>
            <a:off x="523107" y="2426344"/>
            <a:ext cx="12960381" cy="8888712"/>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G_0911.png" descr="IMG_0911.png"/>
          <p:cNvPicPr>
            <a:picLocks noChangeAspect="0"/>
          </p:cNvPicPr>
          <p:nvPr>
            <p:ph type="pic" idx="22"/>
          </p:nvPr>
        </p:nvPicPr>
        <p:blipFill>
          <a:blip r:embed="rId2">
            <a:extLst/>
          </a:blip>
          <a:stretch>
            <a:fillRect/>
          </a:stretch>
        </p:blipFill>
        <p:spPr>
          <a:xfrm>
            <a:off x="12088958" y="4425241"/>
            <a:ext cx="12086297" cy="8961033"/>
          </a:xfrm>
          <a:prstGeom prst="rect">
            <a:avLst/>
          </a:prstGeom>
        </p:spPr>
      </p:pic>
      <p:pic>
        <p:nvPicPr>
          <p:cNvPr id="172" name="IMG_0913.png" descr="IMG_0913.png"/>
          <p:cNvPicPr>
            <a:picLocks noChangeAspect="0"/>
          </p:cNvPicPr>
          <p:nvPr>
            <p:ph type="pic" idx="23"/>
          </p:nvPr>
        </p:nvPicPr>
        <p:blipFill>
          <a:blip r:embed="rId3">
            <a:extLst/>
          </a:blip>
          <a:stretch>
            <a:fillRect/>
          </a:stretch>
        </p:blipFill>
        <p:spPr>
          <a:xfrm>
            <a:off x="511085" y="475944"/>
            <a:ext cx="12071676" cy="8973344"/>
          </a:xfrm>
          <a:prstGeom prst="rect">
            <a:avLst/>
          </a:prstGeom>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10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